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3.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 id="2147483991" r:id="rId16"/>
    <p:sldMasterId id="2147484013" r:id="rId17"/>
  </p:sldMasterIdLst>
  <p:notesMasterIdLst>
    <p:notesMasterId r:id="rId38"/>
  </p:notesMasterIdLst>
  <p:handoutMasterIdLst>
    <p:handoutMasterId r:id="rId39"/>
  </p:handoutMasterIdLst>
  <p:sldIdLst>
    <p:sldId id="270" r:id="rId18"/>
    <p:sldId id="574" r:id="rId19"/>
    <p:sldId id="543" r:id="rId20"/>
    <p:sldId id="560" r:id="rId21"/>
    <p:sldId id="561" r:id="rId22"/>
    <p:sldId id="555" r:id="rId23"/>
    <p:sldId id="572" r:id="rId24"/>
    <p:sldId id="562" r:id="rId25"/>
    <p:sldId id="563" r:id="rId26"/>
    <p:sldId id="573" r:id="rId27"/>
    <p:sldId id="570" r:id="rId28"/>
    <p:sldId id="564" r:id="rId29"/>
    <p:sldId id="556" r:id="rId30"/>
    <p:sldId id="557" r:id="rId31"/>
    <p:sldId id="565" r:id="rId32"/>
    <p:sldId id="566" r:id="rId33"/>
    <p:sldId id="567" r:id="rId34"/>
    <p:sldId id="568" r:id="rId35"/>
    <p:sldId id="550" r:id="rId36"/>
    <p:sldId id="5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336600"/>
    <a:srgbClr val="FF9933"/>
    <a:srgbClr val="AFE5FD"/>
    <a:srgbClr val="CC3300"/>
    <a:srgbClr val="FFFF81"/>
    <a:srgbClr val="FFFFFF"/>
    <a:srgbClr val="FFFF00"/>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55" autoAdjust="0"/>
    <p:restoredTop sz="93080" autoAdjust="0"/>
  </p:normalViewPr>
  <p:slideViewPr>
    <p:cSldViewPr snapToGrid="0">
      <p:cViewPr varScale="1">
        <p:scale>
          <a:sx n="56" d="100"/>
          <a:sy n="56" d="100"/>
        </p:scale>
        <p:origin x="600" y="45"/>
      </p:cViewPr>
      <p:guideLst/>
    </p:cSldViewPr>
  </p:slideViewPr>
  <p:notesTextViewPr>
    <p:cViewPr>
      <p:scale>
        <a:sx n="125" d="100"/>
        <a:sy n="125" d="100"/>
      </p:scale>
      <p:origin x="0" y="0"/>
    </p:cViewPr>
  </p:notesTextViewPr>
  <p:sorterViewPr>
    <p:cViewPr>
      <p:scale>
        <a:sx n="190" d="100"/>
        <a:sy n="190" d="100"/>
      </p:scale>
      <p:origin x="0" y="0"/>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652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5438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153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29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612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1433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8098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1485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3803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0087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3:59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1450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3</a:t>
            </a:fld>
            <a:endParaRPr lang="en-US"/>
          </a:p>
        </p:txBody>
      </p:sp>
    </p:spTree>
    <p:extLst>
      <p:ext uri="{BB962C8B-B14F-4D97-AF65-F5344CB8AC3E}">
        <p14:creationId xmlns:p14="http://schemas.microsoft.com/office/powerpoint/2010/main" val="187432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46342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046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05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1805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589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0821D5-9E1A-4D9D-94A2-2876D726D53E}"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70AFCF1-3484-49E4-BBE2-18651AFE7956}"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1667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4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66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6/13/2017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3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20980601"/>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08789823"/>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96965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20755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90317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49613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708119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348264236"/>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0336610"/>
      </p:ext>
    </p:extLst>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615544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436362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973223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069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386162422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2510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5340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31888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08477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13512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9316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68625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481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3268360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58092888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68175917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6" name="Title 5"/>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216512370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6" name="Title 5"/>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8484097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381571389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378191443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78561372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5927957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Tree>
    <p:extLst>
      <p:ext uri="{BB962C8B-B14F-4D97-AF65-F5344CB8AC3E}">
        <p14:creationId xmlns:p14="http://schemas.microsoft.com/office/powerpoint/2010/main" val="73813132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14416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2383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157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1510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924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13021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49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899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1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extLst>
      <p:ext uri="{BB962C8B-B14F-4D97-AF65-F5344CB8AC3E}">
        <p14:creationId xmlns:p14="http://schemas.microsoft.com/office/powerpoint/2010/main" val="1146528238"/>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47371509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TW"/>
              <a:t>Click to edit Master title style</a:t>
            </a:r>
            <a:endParaRPr lang="en-US" dirty="0"/>
          </a:p>
        </p:txBody>
      </p:sp>
    </p:spTree>
    <p:extLst>
      <p:ext uri="{BB962C8B-B14F-4D97-AF65-F5344CB8AC3E}">
        <p14:creationId xmlns:p14="http://schemas.microsoft.com/office/powerpoint/2010/main" val="1877350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7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3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6/13/2017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image" Target="../media/image52.png"/><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image" Target="../media/image2.png"/><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theme" Target="../theme/theme14.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54"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19"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711116"/>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ltLang="zh-TW"/>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66912527"/>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49"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688"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778"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56.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6.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hyperlink" Target="https://docs.microsoft.com/en-us/dotnet/api/microsoft.servicebus.messaging.eventprocessorhost?view=azureservicebuseps-3.0.0" TargetMode="External"/><Relationship Id="rId4" Type="http://schemas.openxmlformats.org/officeDocument/2006/relationships/hyperlink" Target="https://docs.microsoft.com/en-us/azure/event-hubs/event-hubs-programming-guid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6.xml"/></Relationships>
</file>

<file path=ppt/slides/_rels/slide9.xml.rels><?xml version="1.0" encoding="UTF-8" standalone="yes"?>
<Relationships xmlns="http://schemas.openxmlformats.org/package/2006/relationships"><Relationship Id="rId3" Type="http://schemas.openxmlformats.org/officeDocument/2006/relationships/hyperlink" Target="https://www.nuget.org/packages/YetAnotherRulesEngine/" TargetMode="External"/><Relationship Id="rId2" Type="http://schemas.openxmlformats.org/officeDocument/2006/relationships/notesSlide" Target="../notesSlides/notesSlide9.xml"/><Relationship Id="rId1" Type="http://schemas.openxmlformats.org/officeDocument/2006/relationships/slideLayout" Target="../slideLayouts/slideLayout256.xml"/><Relationship Id="rId4" Type="http://schemas.openxmlformats.org/officeDocument/2006/relationships/hyperlink" Target="https://aiapatagrulesengine.codeplex.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br>
              <a:rPr lang="en-US" altLang="zh-TW" sz="5400" dirty="0"/>
            </a:br>
            <a:r>
              <a:rPr lang="en-US" altLang="zh-TW" sz="5400" dirty="0"/>
              <a:t>IoT Hub Receiver</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Walker Lin</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Flow</a:t>
            </a:r>
            <a:endParaRPr lang="zh-TW" altLang="en-US" dirty="0"/>
          </a:p>
        </p:txBody>
      </p:sp>
      <p:sp>
        <p:nvSpPr>
          <p:cNvPr id="10" name="Oval 9"/>
          <p:cNvSpPr/>
          <p:nvPr/>
        </p:nvSpPr>
        <p:spPr bwMode="auto">
          <a:xfrm>
            <a:off x="632224" y="1448903"/>
            <a:ext cx="1312984" cy="7964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Start</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4327895" y="5948581"/>
            <a:ext cx="1312984" cy="7964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Done</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Rounded Corners 12"/>
          <p:cNvSpPr/>
          <p:nvPr/>
        </p:nvSpPr>
        <p:spPr bwMode="auto">
          <a:xfrm>
            <a:off x="370410" y="2813087"/>
            <a:ext cx="1836612"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Alarm Rules</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 name="Straight Arrow Connector 13"/>
          <p:cNvCxnSpPr>
            <a:stCxn id="10" idx="4"/>
            <a:endCxn id="13" idx="0"/>
          </p:cNvCxnSpPr>
          <p:nvPr/>
        </p:nvCxnSpPr>
        <p:spPr>
          <a:xfrm>
            <a:off x="1288716" y="2245365"/>
            <a:ext cx="0" cy="567722"/>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p:cNvSpPr/>
          <p:nvPr/>
        </p:nvSpPr>
        <p:spPr bwMode="auto">
          <a:xfrm>
            <a:off x="3732993" y="500647"/>
            <a:ext cx="2502790" cy="5389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Run Alarm Rules</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Rounded Corners 16"/>
          <p:cNvSpPr/>
          <p:nvPr/>
        </p:nvSpPr>
        <p:spPr bwMode="auto">
          <a:xfrm>
            <a:off x="9653788" y="5948581"/>
            <a:ext cx="2137603"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OpsAlarm</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Rounded Corners 19"/>
          <p:cNvSpPr/>
          <p:nvPr/>
        </p:nvSpPr>
        <p:spPr bwMode="auto">
          <a:xfrm>
            <a:off x="3732993" y="1326598"/>
            <a:ext cx="2502790" cy="5301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err="1">
                <a:gradFill>
                  <a:gsLst>
                    <a:gs pos="0">
                      <a:srgbClr val="FFFFFF"/>
                    </a:gs>
                    <a:gs pos="100000">
                      <a:srgbClr val="FFFFFF"/>
                    </a:gs>
                  </a:gsLst>
                  <a:lin ang="5400000" scaled="0"/>
                </a:gradFill>
                <a:ea typeface="Segoe UI" pitchFamily="34" charset="0"/>
                <a:cs typeface="Segoe UI" pitchFamily="34" charset="0"/>
              </a:rPr>
              <a:t>RunSingleRuleItem</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p:cNvSpPr/>
          <p:nvPr/>
        </p:nvSpPr>
        <p:spPr bwMode="auto">
          <a:xfrm>
            <a:off x="3698458" y="3613517"/>
            <a:ext cx="2571860" cy="467637"/>
          </a:xfrm>
          <a:prstGeom prst="roundRect">
            <a:avLst/>
          </a:prstGeom>
          <a:solidFill>
            <a:schemeClr val="accent1"/>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altLang="zh-TW" kern="0" dirty="0" err="1">
                <a:gradFill>
                  <a:gsLst>
                    <a:gs pos="0">
                      <a:srgbClr val="FFFFFF"/>
                    </a:gs>
                    <a:gs pos="100000">
                      <a:srgbClr val="FFFFFF"/>
                    </a:gs>
                  </a:gsLst>
                  <a:lin ang="5400000" scaled="0"/>
                </a:gradFill>
                <a:ea typeface="Segoe UI" pitchFamily="34" charset="0"/>
                <a:cs typeface="Segoe UI" pitchFamily="34" charset="0"/>
              </a:rPr>
              <a:t>CompileBitWiseRules</a:t>
            </a:r>
            <a:endParaRPr kumimoji="0" lang="zh-TW" alt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Content Placeholder 7"/>
          <p:cNvSpPr txBox="1">
            <a:spLocks/>
          </p:cNvSpPr>
          <p:nvPr/>
        </p:nvSpPr>
        <p:spPr>
          <a:xfrm>
            <a:off x="123798" y="3638702"/>
            <a:ext cx="2952703" cy="6832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Load all rules by</a:t>
            </a:r>
            <a:r>
              <a:rPr kumimoji="0" lang="en-US" sz="18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devices in memory.</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cxnSp>
        <p:nvCxnSpPr>
          <p:cNvPr id="45" name="Straight Arrow Connector 44"/>
          <p:cNvCxnSpPr>
            <a:stCxn id="22" idx="2"/>
            <a:endCxn id="103" idx="0"/>
          </p:cNvCxnSpPr>
          <p:nvPr/>
        </p:nvCxnSpPr>
        <p:spPr>
          <a:xfrm>
            <a:off x="4984388" y="4081154"/>
            <a:ext cx="0" cy="315653"/>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2"/>
            <a:endCxn id="51" idx="0"/>
          </p:cNvCxnSpPr>
          <p:nvPr/>
        </p:nvCxnSpPr>
        <p:spPr>
          <a:xfrm>
            <a:off x="4984388" y="1856700"/>
            <a:ext cx="1" cy="293157"/>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199086" y="4946511"/>
            <a:ext cx="2284009" cy="9847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When the Message Comes</a:t>
            </a:r>
            <a:r>
              <a:rPr kumimoji="0" lang="en-US" altLang="zh-TW" sz="1800" b="0" i="0" u="none" strike="noStrike" kern="0" cap="none" spc="0" normalizeH="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in</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Content Placeholder 7"/>
          <p:cNvSpPr txBox="1">
            <a:spLocks/>
          </p:cNvSpPr>
          <p:nvPr/>
        </p:nvSpPr>
        <p:spPr>
          <a:xfrm>
            <a:off x="6216478" y="478760"/>
            <a:ext cx="3267291" cy="43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By Message</a:t>
            </a:r>
            <a:r>
              <a:rPr kumimoji="0" lang="en-US" altLang="zh-TW" sz="18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Catalog ID</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cxnSp>
        <p:nvCxnSpPr>
          <p:cNvPr id="46" name="Straight Arrow Connector 45"/>
          <p:cNvCxnSpPr>
            <a:stCxn id="15" idx="2"/>
            <a:endCxn id="20" idx="0"/>
          </p:cNvCxnSpPr>
          <p:nvPr/>
        </p:nvCxnSpPr>
        <p:spPr>
          <a:xfrm>
            <a:off x="4984388" y="1039553"/>
            <a:ext cx="0" cy="287045"/>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7"/>
          <p:cNvSpPr txBox="1">
            <a:spLocks/>
          </p:cNvSpPr>
          <p:nvPr/>
        </p:nvSpPr>
        <p:spPr>
          <a:xfrm>
            <a:off x="6216478" y="1263263"/>
            <a:ext cx="2118001"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1800" b="0" i="0" u="none" strike="noStrike" kern="1200" cap="none" spc="0" normalizeH="0" baseline="0" noProof="0" dirty="0">
                <a:ln>
                  <a:noFill/>
                </a:ln>
                <a:gradFill>
                  <a:gsLst>
                    <a:gs pos="1250">
                      <a:schemeClr val="tx1"/>
                    </a:gs>
                    <a:gs pos="100000">
                      <a:schemeClr val="tx1"/>
                    </a:gs>
                  </a:gsLst>
                  <a:lin ang="5400000" scaled="0"/>
                </a:gradFill>
                <a:effectLst/>
                <a:uLnTx/>
                <a:uFillTx/>
              </a:rPr>
              <a:t>Left-</a:t>
            </a:r>
            <a:r>
              <a:rPr kumimoji="0" lang="en-US" altLang="zh-TW" sz="1800" b="0" i="0" u="none" strike="noStrike" kern="1200" cap="none" spc="0" normalizeH="0" noProof="0" dirty="0">
                <a:ln>
                  <a:noFill/>
                </a:ln>
                <a:gradFill>
                  <a:gsLst>
                    <a:gs pos="1250">
                      <a:schemeClr val="tx1"/>
                    </a:gs>
                    <a:gs pos="100000">
                      <a:schemeClr val="tx1"/>
                    </a:gs>
                  </a:gsLst>
                  <a:lin ang="5400000" scaled="0"/>
                </a:gradFill>
                <a:effectLst/>
                <a:uLnTx/>
                <a:uFillTx/>
              </a:rPr>
              <a:t>op-Right</a:t>
            </a:r>
          </a:p>
          <a:p>
            <a:pPr marL="0" marR="0" lvl="0" indent="0" algn="l" defTabSz="932742" rtl="0" eaLnBrk="1" fontAlgn="auto" latinLnBrk="0" hangingPunct="1">
              <a:lnSpc>
                <a:spcPct val="90000"/>
              </a:lnSpc>
              <a:spcBef>
                <a:spcPct val="20000"/>
              </a:spcBef>
              <a:spcAft>
                <a:spcPts val="0"/>
              </a:spcAft>
              <a:buClrTx/>
              <a:buSzPct val="90000"/>
              <a:buNone/>
              <a:tabLst/>
              <a:defRPr/>
            </a:pPr>
            <a:r>
              <a:rPr lang="en-US" sz="1800" baseline="0" dirty="0"/>
              <a:t>Ex.</a:t>
            </a:r>
            <a:r>
              <a:rPr lang="en-US" sz="1800" dirty="0"/>
              <a:t> A &gt;= 10</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sp>
        <p:nvSpPr>
          <p:cNvPr id="51" name="Flowchart: Decision 50"/>
          <p:cNvSpPr/>
          <p:nvPr/>
        </p:nvSpPr>
        <p:spPr bwMode="auto">
          <a:xfrm>
            <a:off x="3732994" y="2149857"/>
            <a:ext cx="2502790" cy="1200402"/>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Multiple Rule Items?</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2" name="Content Placeholder 4"/>
          <p:cNvSpPr txBox="1">
            <a:spLocks/>
          </p:cNvSpPr>
          <p:nvPr/>
        </p:nvSpPr>
        <p:spPr>
          <a:xfrm>
            <a:off x="5133971" y="3225922"/>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No</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53" name="Content Placeholder 4"/>
          <p:cNvSpPr txBox="1">
            <a:spLocks/>
          </p:cNvSpPr>
          <p:nvPr/>
        </p:nvSpPr>
        <p:spPr>
          <a:xfrm>
            <a:off x="3523881" y="2279168"/>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Yes</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cxnSp>
        <p:nvCxnSpPr>
          <p:cNvPr id="66" name="Straight Arrow Connector 65"/>
          <p:cNvCxnSpPr>
            <a:stCxn id="51" idx="2"/>
            <a:endCxn id="22" idx="0"/>
          </p:cNvCxnSpPr>
          <p:nvPr/>
        </p:nvCxnSpPr>
        <p:spPr>
          <a:xfrm flipH="1">
            <a:off x="4984388" y="3350259"/>
            <a:ext cx="1" cy="263258"/>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p:cNvCxnSpPr>
            <a:stCxn id="51" idx="1"/>
            <a:endCxn id="20" idx="1"/>
          </p:cNvCxnSpPr>
          <p:nvPr/>
        </p:nvCxnSpPr>
        <p:spPr>
          <a:xfrm rot="10800000">
            <a:off x="3732994" y="1591650"/>
            <a:ext cx="1" cy="1158409"/>
          </a:xfrm>
          <a:prstGeom prst="bentConnector3">
            <a:avLst>
              <a:gd name="adj1" fmla="val 22860100000"/>
            </a:avLst>
          </a:prstGeom>
          <a:ln w="38100">
            <a:solidFill>
              <a:srgbClr val="0072C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Content Placeholder 7"/>
          <p:cNvSpPr txBox="1">
            <a:spLocks/>
          </p:cNvSpPr>
          <p:nvPr/>
        </p:nvSpPr>
        <p:spPr>
          <a:xfrm>
            <a:off x="6216478" y="3542269"/>
            <a:ext cx="3125827"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1800" b="0" i="0" u="none" strike="noStrike" kern="1200" cap="none" spc="0" normalizeH="0" baseline="0" noProof="0" dirty="0">
                <a:ln>
                  <a:noFill/>
                </a:ln>
                <a:gradFill>
                  <a:gsLst>
                    <a:gs pos="1250">
                      <a:schemeClr val="tx1"/>
                    </a:gs>
                    <a:gs pos="100000">
                      <a:schemeClr val="tx1"/>
                    </a:gs>
                  </a:gsLst>
                  <a:lin ang="5400000" scaled="0"/>
                </a:gradFill>
                <a:effectLst/>
                <a:uLnTx/>
                <a:uFillTx/>
              </a:rPr>
              <a:t>AND,</a:t>
            </a:r>
            <a:r>
              <a:rPr kumimoji="0" lang="en-US" altLang="zh-TW" sz="1800" b="0" i="0" u="none" strike="noStrike" kern="1200" cap="none" spc="0" normalizeH="0" noProof="0" dirty="0">
                <a:ln>
                  <a:noFill/>
                </a:ln>
                <a:gradFill>
                  <a:gsLst>
                    <a:gs pos="1250">
                      <a:schemeClr val="tx1"/>
                    </a:gs>
                    <a:gs pos="100000">
                      <a:schemeClr val="tx1"/>
                    </a:gs>
                  </a:gsLst>
                  <a:lin ang="5400000" scaled="0"/>
                </a:gradFill>
                <a:effectLst/>
                <a:uLnTx/>
                <a:uFillTx/>
              </a:rPr>
              <a:t> OR, and XOR</a:t>
            </a:r>
          </a:p>
          <a:p>
            <a:pPr marL="0" marR="0" lvl="0" indent="0" algn="l" defTabSz="932742" rtl="0" eaLnBrk="1" fontAlgn="auto" latinLnBrk="0" hangingPunct="1">
              <a:lnSpc>
                <a:spcPct val="90000"/>
              </a:lnSpc>
              <a:spcBef>
                <a:spcPct val="20000"/>
              </a:spcBef>
              <a:spcAft>
                <a:spcPts val="0"/>
              </a:spcAft>
              <a:buClrTx/>
              <a:buSzPct val="90000"/>
              <a:buNone/>
              <a:tabLst/>
              <a:defRPr/>
            </a:pPr>
            <a:r>
              <a:rPr lang="en-US" sz="1800" baseline="0" dirty="0"/>
              <a:t>Ex.</a:t>
            </a:r>
            <a:r>
              <a:rPr lang="en-US" sz="1800" dirty="0"/>
              <a:t> A &gt;= 10 AND B = “Error”</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sp>
        <p:nvSpPr>
          <p:cNvPr id="103" name="Flowchart: Decision 102"/>
          <p:cNvSpPr/>
          <p:nvPr/>
        </p:nvSpPr>
        <p:spPr bwMode="auto">
          <a:xfrm>
            <a:off x="3625856" y="4396807"/>
            <a:ext cx="2717063" cy="1076280"/>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Alarm Triggered?</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lowchart: Decision 108"/>
          <p:cNvSpPr/>
          <p:nvPr/>
        </p:nvSpPr>
        <p:spPr bwMode="auto">
          <a:xfrm>
            <a:off x="9476279" y="2929598"/>
            <a:ext cx="2502790" cy="1200402"/>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dirty="0">
                <a:gradFill>
                  <a:gsLst>
                    <a:gs pos="0">
                      <a:srgbClr val="FFFFFF"/>
                    </a:gs>
                    <a:gs pos="100000">
                      <a:srgbClr val="FFFFFF"/>
                    </a:gs>
                  </a:gsLst>
                  <a:lin ang="5400000" scaled="0"/>
                </a:gradFill>
                <a:ea typeface="Segoe UI" pitchFamily="34" charset="0"/>
                <a:cs typeface="Segoe UI" pitchFamily="34" charset="0"/>
              </a:rPr>
              <a:t>Time Window interval?</a:t>
            </a:r>
            <a:endParaRPr lang="zh-TW" altLang="en-US" dirty="0">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Arrow Connector 111"/>
          <p:cNvCxnSpPr>
            <a:stCxn id="103" idx="2"/>
            <a:endCxn id="11" idx="0"/>
          </p:cNvCxnSpPr>
          <p:nvPr/>
        </p:nvCxnSpPr>
        <p:spPr>
          <a:xfrm flipH="1">
            <a:off x="4984387" y="5473087"/>
            <a:ext cx="1" cy="475494"/>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5" name="Content Placeholder 4"/>
          <p:cNvSpPr txBox="1">
            <a:spLocks/>
          </p:cNvSpPr>
          <p:nvPr/>
        </p:nvSpPr>
        <p:spPr>
          <a:xfrm>
            <a:off x="5032539" y="5548413"/>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No</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116" name="Rectangle: Rounded Corners 115"/>
          <p:cNvSpPr/>
          <p:nvPr/>
        </p:nvSpPr>
        <p:spPr bwMode="auto">
          <a:xfrm>
            <a:off x="9655483" y="507767"/>
            <a:ext cx="2137603"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Put to Historic</a:t>
            </a:r>
            <a:r>
              <a:rPr kumimoji="0" lang="en-US" altLang="zh-TW" sz="1800" b="0" i="0" u="none" strike="noStrike" kern="0" cap="none" spc="0" normalizeH="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Alarm</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79" name="Straight Arrow Connector 178"/>
          <p:cNvCxnSpPr>
            <a:endCxn id="109" idx="0"/>
          </p:cNvCxnSpPr>
          <p:nvPr/>
        </p:nvCxnSpPr>
        <p:spPr>
          <a:xfrm>
            <a:off x="10722590" y="1324657"/>
            <a:ext cx="5084" cy="1604941"/>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p:cNvCxnSpPr>
            <a:stCxn id="25" idx="6"/>
            <a:endCxn id="15" idx="1"/>
          </p:cNvCxnSpPr>
          <p:nvPr/>
        </p:nvCxnSpPr>
        <p:spPr>
          <a:xfrm flipV="1">
            <a:off x="2483095" y="770100"/>
            <a:ext cx="1249898" cy="4668809"/>
          </a:xfrm>
          <a:prstGeom prst="bentConnector3">
            <a:avLst>
              <a:gd name="adj1" fmla="val 44088"/>
            </a:avLst>
          </a:prstGeom>
          <a:ln w="38100">
            <a:solidFill>
              <a:srgbClr val="0072C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0" name="Content Placeholder 4"/>
          <p:cNvSpPr txBox="1">
            <a:spLocks/>
          </p:cNvSpPr>
          <p:nvPr/>
        </p:nvSpPr>
        <p:spPr>
          <a:xfrm>
            <a:off x="6270318" y="4972800"/>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Yes</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cxnSp>
        <p:nvCxnSpPr>
          <p:cNvPr id="224" name="Connector: Elbow 223"/>
          <p:cNvCxnSpPr>
            <a:stCxn id="103" idx="3"/>
            <a:endCxn id="116" idx="1"/>
          </p:cNvCxnSpPr>
          <p:nvPr/>
        </p:nvCxnSpPr>
        <p:spPr>
          <a:xfrm flipV="1">
            <a:off x="6342919" y="905998"/>
            <a:ext cx="3312564" cy="4028949"/>
          </a:xfrm>
          <a:prstGeom prst="bentConnector3">
            <a:avLst>
              <a:gd name="adj1" fmla="val 85133"/>
            </a:avLst>
          </a:prstGeom>
          <a:ln w="38100">
            <a:solidFill>
              <a:srgbClr val="0072C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09" idx="1"/>
            <a:endCxn id="11" idx="6"/>
          </p:cNvCxnSpPr>
          <p:nvPr/>
        </p:nvCxnSpPr>
        <p:spPr>
          <a:xfrm rot="10800000" flipV="1">
            <a:off x="5640879" y="3529798"/>
            <a:ext cx="3835400" cy="2817013"/>
          </a:xfrm>
          <a:prstGeom prst="bentConnector3">
            <a:avLst>
              <a:gd name="adj1" fmla="val 5345"/>
            </a:avLst>
          </a:prstGeom>
          <a:ln w="38100">
            <a:solidFill>
              <a:srgbClr val="0072C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109" idx="2"/>
            <a:endCxn id="17" idx="0"/>
          </p:cNvCxnSpPr>
          <p:nvPr/>
        </p:nvCxnSpPr>
        <p:spPr>
          <a:xfrm flipH="1">
            <a:off x="10722590" y="4130000"/>
            <a:ext cx="5084" cy="1818581"/>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17" idx="1"/>
            <a:endCxn id="11" idx="6"/>
          </p:cNvCxnSpPr>
          <p:nvPr/>
        </p:nvCxnSpPr>
        <p:spPr>
          <a:xfrm flipH="1">
            <a:off x="5640879" y="6346812"/>
            <a:ext cx="4012909" cy="0"/>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6" name="Content Placeholder 4"/>
          <p:cNvSpPr txBox="1">
            <a:spLocks/>
          </p:cNvSpPr>
          <p:nvPr/>
        </p:nvSpPr>
        <p:spPr>
          <a:xfrm>
            <a:off x="9309595" y="4091140"/>
            <a:ext cx="1279021" cy="101308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Yes,</a:t>
            </a:r>
          </a:p>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Skip sending  this</a:t>
            </a:r>
            <a:r>
              <a:rPr kumimoji="0" lang="en-US" altLang="zh-TW" sz="20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a:t>
            </a: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alarm.</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257" name="Content Placeholder 4"/>
          <p:cNvSpPr txBox="1">
            <a:spLocks/>
          </p:cNvSpPr>
          <p:nvPr/>
        </p:nvSpPr>
        <p:spPr>
          <a:xfrm>
            <a:off x="10747605" y="4196913"/>
            <a:ext cx="711707" cy="39978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None/>
              <a:tabLst/>
              <a:defRPr/>
            </a:pP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No</a:t>
            </a:r>
            <a:endParaRPr kumimoji="0" lang="zh-TW" alt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274" name="Content Placeholder 7"/>
          <p:cNvSpPr txBox="1">
            <a:spLocks/>
          </p:cNvSpPr>
          <p:nvPr/>
        </p:nvSpPr>
        <p:spPr>
          <a:xfrm>
            <a:off x="10633406" y="1376918"/>
            <a:ext cx="1493939" cy="9325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1800" b="0" i="0" u="none" strike="noStrike" kern="1200" cap="none" spc="0" normalizeH="0" baseline="0" noProof="0" dirty="0">
                <a:ln>
                  <a:noFill/>
                </a:ln>
                <a:gradFill>
                  <a:gsLst>
                    <a:gs pos="1250">
                      <a:schemeClr val="tx1"/>
                    </a:gs>
                    <a:gs pos="100000">
                      <a:schemeClr val="tx1"/>
                    </a:gs>
                  </a:gsLst>
                  <a:lin ang="5400000" scaled="0"/>
                </a:gradFill>
                <a:effectLst/>
                <a:uLnTx/>
                <a:uFillTx/>
              </a:rPr>
              <a:t>Store</a:t>
            </a:r>
            <a:r>
              <a:rPr kumimoji="0" lang="en-US" altLang="zh-TW" sz="1800" b="0" i="0" u="none" strike="noStrike" kern="1200" cap="none" spc="0" normalizeH="0" noProof="0" dirty="0">
                <a:ln>
                  <a:noFill/>
                </a:ln>
                <a:gradFill>
                  <a:gsLst>
                    <a:gs pos="1250">
                      <a:schemeClr val="tx1"/>
                    </a:gs>
                    <a:gs pos="100000">
                      <a:schemeClr val="tx1"/>
                    </a:gs>
                  </a:gsLst>
                  <a:lin ang="5400000" scaled="0"/>
                </a:gradFill>
                <a:effectLst/>
                <a:uLnTx/>
                <a:uFillTx/>
              </a:rPr>
              <a:t> in Cosmos DB</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sp>
        <p:nvSpPr>
          <p:cNvPr id="275" name="Content Placeholder 7"/>
          <p:cNvSpPr txBox="1">
            <a:spLocks/>
          </p:cNvSpPr>
          <p:nvPr/>
        </p:nvSpPr>
        <p:spPr>
          <a:xfrm>
            <a:off x="9139467" y="2282426"/>
            <a:ext cx="1493939" cy="9325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1800" b="0" i="0" u="none" strike="noStrike" kern="1200" cap="none" spc="0" normalizeH="0" noProof="0" dirty="0">
                <a:ln>
                  <a:noFill/>
                </a:ln>
                <a:gradFill>
                  <a:gsLst>
                    <a:gs pos="1250">
                      <a:schemeClr val="tx1"/>
                    </a:gs>
                    <a:gs pos="100000">
                      <a:schemeClr val="tx1"/>
                    </a:gs>
                  </a:gsLst>
                  <a:lin ang="5400000" scaled="0"/>
                </a:gradFill>
                <a:effectLst/>
                <a:uLnTx/>
                <a:uFillTx/>
              </a:rPr>
              <a:t>Within the time window</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sp>
        <p:nvSpPr>
          <p:cNvPr id="276" name="Content Placeholder 7"/>
          <p:cNvSpPr txBox="1">
            <a:spLocks/>
          </p:cNvSpPr>
          <p:nvPr/>
        </p:nvSpPr>
        <p:spPr>
          <a:xfrm>
            <a:off x="10789263" y="4946511"/>
            <a:ext cx="1493939" cy="9325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altLang="zh-TW" sz="1800" b="0" i="0" u="none" strike="noStrike" kern="1200" cap="none" spc="0" normalizeH="0" baseline="0" noProof="0" dirty="0">
                <a:ln>
                  <a:noFill/>
                </a:ln>
                <a:gradFill>
                  <a:gsLst>
                    <a:gs pos="1250">
                      <a:schemeClr val="tx1"/>
                    </a:gs>
                    <a:gs pos="100000">
                      <a:schemeClr val="tx1"/>
                    </a:gs>
                  </a:gsLst>
                  <a:lin ang="5400000" scaled="0"/>
                </a:gradFill>
                <a:effectLst/>
                <a:uLnTx/>
                <a:uFillTx/>
              </a:rPr>
              <a:t>Send Alarm Message</a:t>
            </a:r>
            <a:endParaRPr kumimoji="0" lang="en-US" sz="18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spTree>
    <p:extLst>
      <p:ext uri="{BB962C8B-B14F-4D97-AF65-F5344CB8AC3E}">
        <p14:creationId xmlns:p14="http://schemas.microsoft.com/office/powerpoint/2010/main" val="302666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20" grpId="0" animBg="1"/>
      <p:bldP spid="22" grpId="0" animBg="1"/>
      <p:bldP spid="25" grpId="0" animBg="1"/>
      <p:bldP spid="38" grpId="0"/>
      <p:bldP spid="50" grpId="0"/>
      <p:bldP spid="51" grpId="0" animBg="1"/>
      <p:bldP spid="52" grpId="0"/>
      <p:bldP spid="53" grpId="0"/>
      <p:bldP spid="100" grpId="0"/>
      <p:bldP spid="103" grpId="0" animBg="1"/>
      <p:bldP spid="109" grpId="0" animBg="1"/>
      <p:bldP spid="115" grpId="0"/>
      <p:bldP spid="116" grpId="0" animBg="1"/>
      <p:bldP spid="200" grpId="0"/>
      <p:bldP spid="256" grpId="0"/>
      <p:bldP spid="257" grpId="0"/>
      <p:bldP spid="274" grpId="0"/>
      <p:bldP spid="275" grpId="0"/>
      <p:bldP spid="2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Send Alarm Message</a:t>
            </a:r>
            <a:endParaRPr lang="zh-TW" altLang="en-US" dirty="0"/>
          </a:p>
        </p:txBody>
      </p:sp>
      <p:sp>
        <p:nvSpPr>
          <p:cNvPr id="7" name="Content Placeholder 7"/>
          <p:cNvSpPr txBox="1">
            <a:spLocks/>
          </p:cNvSpPr>
          <p:nvPr/>
        </p:nvSpPr>
        <p:spPr>
          <a:xfrm>
            <a:off x="5628032" y="1340583"/>
            <a:ext cx="6111385" cy="114954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Template Sample</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sfBackendService</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ServiceBusMessage</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/Queue-</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OpsAlarm</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MessageCreate.json</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NZ" sz="1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3" name="Picture 2"/>
          <p:cNvPicPr>
            <a:picLocks noChangeAspect="1"/>
          </p:cNvPicPr>
          <p:nvPr/>
        </p:nvPicPr>
        <p:blipFill>
          <a:blip r:embed="rId3"/>
          <a:stretch>
            <a:fillRect/>
          </a:stretch>
        </p:blipFill>
        <p:spPr>
          <a:xfrm>
            <a:off x="370410" y="1340583"/>
            <a:ext cx="4953000" cy="5410200"/>
          </a:xfrm>
          <a:prstGeom prst="rect">
            <a:avLst/>
          </a:prstGeom>
        </p:spPr>
      </p:pic>
    </p:spTree>
    <p:extLst>
      <p:ext uri="{BB962C8B-B14F-4D97-AF65-F5344CB8AC3E}">
        <p14:creationId xmlns:p14="http://schemas.microsoft.com/office/powerpoint/2010/main" val="36999320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705" spc="-100" dirty="0">
                <a:solidFill>
                  <a:srgbClr val="FFFFFF"/>
                </a:solidFill>
              </a:rPr>
              <a:t>4</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Historic</a:t>
            </a:r>
            <a:r>
              <a:rPr kumimoji="0" lang="en-US" sz="4705" b="0" i="0" u="none" strike="noStrike" kern="1200" cap="none" spc="-100" normalizeH="0" noProof="0" dirty="0">
                <a:ln w="3175">
                  <a:noFill/>
                </a:ln>
                <a:solidFill>
                  <a:srgbClr val="FFFFFF"/>
                </a:solidFill>
                <a:effectLst/>
                <a:uLnTx/>
                <a:uFillTx/>
                <a:latin typeface="+mj-lt"/>
                <a:ea typeface="+mn-ea"/>
                <a:cs typeface="Segoe UI" pitchFamily="34" charset="0"/>
              </a:rPr>
              <a:t> Data and Alarm</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pic>
        <p:nvPicPr>
          <p:cNvPr id="2" name="Picture 1"/>
          <p:cNvPicPr>
            <a:picLocks noChangeAspect="1"/>
          </p:cNvPicPr>
          <p:nvPr/>
        </p:nvPicPr>
        <p:blipFill>
          <a:blip r:embed="rId3"/>
          <a:stretch>
            <a:fillRect/>
          </a:stretch>
        </p:blipFill>
        <p:spPr>
          <a:xfrm>
            <a:off x="592571" y="1915928"/>
            <a:ext cx="6610350" cy="3952875"/>
          </a:xfrm>
          <a:prstGeom prst="rect">
            <a:avLst/>
          </a:prstGeom>
        </p:spPr>
      </p:pic>
      <p:pic>
        <p:nvPicPr>
          <p:cNvPr id="3" name="Picture 2"/>
          <p:cNvPicPr>
            <a:picLocks noChangeAspect="1"/>
          </p:cNvPicPr>
          <p:nvPr/>
        </p:nvPicPr>
        <p:blipFill>
          <a:blip r:embed="rId4"/>
          <a:stretch>
            <a:fillRect/>
          </a:stretch>
        </p:blipFill>
        <p:spPr>
          <a:xfrm>
            <a:off x="7341610" y="1812781"/>
            <a:ext cx="4657725" cy="4886325"/>
          </a:xfrm>
          <a:prstGeom prst="rect">
            <a:avLst/>
          </a:prstGeom>
        </p:spPr>
      </p:pic>
      <p:sp>
        <p:nvSpPr>
          <p:cNvPr id="8" name="Content Placeholder 7"/>
          <p:cNvSpPr txBox="1">
            <a:spLocks/>
          </p:cNvSpPr>
          <p:nvPr/>
        </p:nvSpPr>
        <p:spPr>
          <a:xfrm>
            <a:off x="453882" y="1454263"/>
            <a:ext cx="3416499"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Message Type</a:t>
            </a: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9" name="Content Placeholder 7"/>
          <p:cNvSpPr txBox="1">
            <a:spLocks/>
          </p:cNvSpPr>
          <p:nvPr/>
        </p:nvSpPr>
        <p:spPr>
          <a:xfrm>
            <a:off x="7257651" y="1454263"/>
            <a:ext cx="3416499"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Alarm Type</a:t>
            </a: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0415894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Message Document</a:t>
            </a:r>
            <a:endParaRPr lang="zh-TW" altLang="en-US" dirty="0"/>
          </a:p>
        </p:txBody>
      </p:sp>
      <p:sp>
        <p:nvSpPr>
          <p:cNvPr id="7" name="Content Placeholder 7"/>
          <p:cNvSpPr txBox="1">
            <a:spLocks/>
          </p:cNvSpPr>
          <p:nvPr/>
        </p:nvSpPr>
        <p:spPr>
          <a:xfrm>
            <a:off x="6302287" y="1340583"/>
            <a:ext cx="5342636" cy="41411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400" dirty="0"/>
              <a:t>Template Sample</a:t>
            </a:r>
          </a:p>
          <a:p>
            <a:pPr marL="241300" lvl="1" indent="0">
              <a:buNone/>
              <a:defRPr/>
            </a:pPr>
            <a:r>
              <a:rPr lang="en-US" sz="2000" dirty="0" err="1"/>
              <a:t>sfBackendService</a:t>
            </a:r>
            <a:r>
              <a:rPr lang="en-US" sz="2000" dirty="0"/>
              <a:t>/</a:t>
            </a:r>
            <a:r>
              <a:rPr lang="en-US" sz="2000" dirty="0" err="1"/>
              <a:t>DocumentDB</a:t>
            </a:r>
            <a:r>
              <a:rPr lang="en-US" sz="2000" dirty="0"/>
              <a:t>/</a:t>
            </a:r>
            <a:r>
              <a:rPr lang="en-US" sz="2000" dirty="0" err="1"/>
              <a:t>MessageDocument.json</a:t>
            </a:r>
            <a:endParaRPr lang="en-US" sz="2000" dirty="0"/>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400" dirty="0"/>
              <a:t>Properties</a:t>
            </a:r>
          </a:p>
          <a:p>
            <a:pPr lvl="1" indent="-342900">
              <a:defRPr/>
            </a:pPr>
            <a:r>
              <a:rPr lang="en-US" sz="2000" dirty="0"/>
              <a:t>Id: The ID of this document</a:t>
            </a:r>
          </a:p>
          <a:p>
            <a:pPr lvl="1" indent="-342900">
              <a:defRPr/>
            </a:pPr>
            <a:r>
              <a:rPr lang="en-US" sz="2000" dirty="0"/>
              <a:t>Type: It’s a Message</a:t>
            </a:r>
          </a:p>
          <a:p>
            <a:pPr lvl="1" indent="-342900">
              <a:defRPr/>
            </a:pPr>
            <a:r>
              <a:rPr lang="en-US" sz="2000" dirty="0" err="1"/>
              <a:t>DeviceId</a:t>
            </a:r>
            <a:r>
              <a:rPr lang="en-US" sz="2000" dirty="0"/>
              <a:t>: The ID of this device</a:t>
            </a:r>
          </a:p>
          <a:p>
            <a:pPr lvl="1" indent="-342900">
              <a:defRPr/>
            </a:pPr>
            <a:r>
              <a:rPr lang="en-US" sz="2000" dirty="0" err="1"/>
              <a:t>MessageCatalogId</a:t>
            </a:r>
            <a:r>
              <a:rPr lang="en-US" sz="2000" dirty="0"/>
              <a:t>: The ID of this Message Catalog</a:t>
            </a:r>
          </a:p>
          <a:p>
            <a:pPr lvl="1" indent="-342900">
              <a:defRPr/>
            </a:pPr>
            <a:r>
              <a:rPr lang="en-US" sz="2000" dirty="0"/>
              <a:t>Message: The payload of this message</a:t>
            </a:r>
          </a:p>
          <a:p>
            <a:pPr lvl="1" indent="-342900">
              <a:defRPr/>
            </a:pPr>
            <a:r>
              <a:rPr lang="en-US" sz="2000" dirty="0"/>
              <a:t>The others are the properties of Cosmos DB</a:t>
            </a:r>
          </a:p>
          <a:p>
            <a:pPr lvl="1" indent="-342900">
              <a:defRPr/>
            </a:pPr>
            <a:endParaRPr kumimoji="0" lang="en-NZ" sz="1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2" name="Picture 1"/>
          <p:cNvPicPr>
            <a:picLocks noChangeAspect="1"/>
          </p:cNvPicPr>
          <p:nvPr/>
        </p:nvPicPr>
        <p:blipFill>
          <a:blip r:embed="rId3"/>
          <a:stretch>
            <a:fillRect/>
          </a:stretch>
        </p:blipFill>
        <p:spPr>
          <a:xfrm>
            <a:off x="370410" y="1340583"/>
            <a:ext cx="5858851" cy="4184894"/>
          </a:xfrm>
          <a:prstGeom prst="rect">
            <a:avLst/>
          </a:prstGeom>
        </p:spPr>
      </p:pic>
    </p:spTree>
    <p:extLst>
      <p:ext uri="{BB962C8B-B14F-4D97-AF65-F5344CB8AC3E}">
        <p14:creationId xmlns:p14="http://schemas.microsoft.com/office/powerpoint/2010/main" val="37025529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Alarm Document</a:t>
            </a:r>
            <a:endParaRPr lang="zh-TW" altLang="en-US" dirty="0"/>
          </a:p>
        </p:txBody>
      </p:sp>
      <p:sp>
        <p:nvSpPr>
          <p:cNvPr id="7" name="Content Placeholder 7"/>
          <p:cNvSpPr txBox="1">
            <a:spLocks/>
          </p:cNvSpPr>
          <p:nvPr/>
        </p:nvSpPr>
        <p:spPr>
          <a:xfrm>
            <a:off x="6302287" y="1340583"/>
            <a:ext cx="5342636" cy="531068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Template Sample</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sfBackendService</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DocumentDB</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AlarmDocument.json</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Properties</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Id: The ID of this document</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Type: It’s a Alarm</a:t>
            </a:r>
          </a:p>
          <a:p>
            <a:pPr lvl="1" indent="-342900">
              <a:defRPr/>
            </a:pPr>
            <a:r>
              <a:rPr kumimoji="0" lang="en-US" altLang="zh-TW"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AlarmRuleCatalogId</a:t>
            </a:r>
            <a:r>
              <a:rPr kumimoji="0" lang="en-US" altLang="zh-TW"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The ID of this alarm rule catalog which was triggered.</a:t>
            </a:r>
          </a:p>
          <a:p>
            <a:pPr lvl="1" indent="-342900">
              <a:defRPr/>
            </a:pP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TriggeredTime</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The</a:t>
            </a:r>
            <a:r>
              <a:rPr kumimoji="0" lang="en-US" sz="2000" b="0" i="0" u="none" strike="noStrike" kern="1200" cap="none" spc="0" normalizeH="0" noProof="0" dirty="0">
                <a:ln>
                  <a:noFill/>
                </a:ln>
                <a:gradFill>
                  <a:gsLst>
                    <a:gs pos="1250">
                      <a:schemeClr val="tx1"/>
                    </a:gs>
                    <a:gs pos="100000">
                      <a:schemeClr val="tx1"/>
                    </a:gs>
                  </a:gsLst>
                  <a:lin ang="5400000" scaled="0"/>
                </a:gradFill>
                <a:effectLst/>
                <a:uLnTx/>
                <a:uFillTx/>
                <a:latin typeface="+mn-lt"/>
                <a:ea typeface="+mn-ea"/>
                <a:cs typeface="+mn-cs"/>
              </a:rPr>
              <a:t> time the alarm was triggered.</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lvl="1" indent="-342900">
              <a:defRPr/>
            </a:pP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AlarmSent</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 </a:t>
            </a:r>
            <a:r>
              <a:rPr lang="en-US" sz="2000" dirty="0"/>
              <a:t>Indicates whether the alarm has sent to Service Bus</a:t>
            </a:r>
          </a:p>
          <a:p>
            <a:pPr lvl="1" indent="-342900">
              <a:defRPr/>
            </a:pPr>
            <a:r>
              <a:rPr kumimoji="0" lang="en-US" sz="2000" b="0" i="0" u="none" strike="noStrike" kern="1200" cap="none" spc="0" normalizeH="0" baseline="0" noProof="0" dirty="0" err="1">
                <a:ln>
                  <a:noFill/>
                </a:ln>
                <a:gradFill>
                  <a:gsLst>
                    <a:gs pos="1250">
                      <a:schemeClr val="tx1"/>
                    </a:gs>
                    <a:gs pos="100000">
                      <a:schemeClr val="tx1"/>
                    </a:gs>
                  </a:gsLst>
                  <a:lin ang="5400000" scaled="0"/>
                </a:gradFill>
                <a:effectLst/>
                <a:uLnTx/>
                <a:uFillTx/>
                <a:latin typeface="+mn-lt"/>
                <a:ea typeface="+mn-ea"/>
                <a:cs typeface="+mn-cs"/>
              </a:rPr>
              <a:t>MessageDocumentId</a:t>
            </a: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a:t>
            </a:r>
            <a:r>
              <a:rPr kumimoji="0" lang="en-US" sz="2000" b="0" i="0" u="none" strike="noStrike" kern="1200" cap="none" spc="0" normalizeH="0" noProof="0" dirty="0">
                <a:ln>
                  <a:noFill/>
                </a:ln>
                <a:gradFill>
                  <a:gsLst>
                    <a:gs pos="1250">
                      <a:schemeClr val="tx1"/>
                    </a:gs>
                    <a:gs pos="100000">
                      <a:schemeClr val="tx1"/>
                    </a:gs>
                  </a:gsLst>
                  <a:lin ang="5400000" scaled="0"/>
                </a:gradFill>
                <a:effectLst/>
                <a:uLnTx/>
                <a:uFillTx/>
                <a:latin typeface="+mn-lt"/>
                <a:ea typeface="+mn-ea"/>
                <a:cs typeface="+mn-cs"/>
              </a:rPr>
              <a:t> Indicates the document ID of message that is related to this alarm.</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endParaRP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mn-cs"/>
              </a:rPr>
              <a:t>Message: The payload of this message</a:t>
            </a:r>
          </a:p>
          <a:p>
            <a:pPr marL="5842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NZ" sz="1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3" name="Picture 2"/>
          <p:cNvPicPr>
            <a:picLocks noChangeAspect="1"/>
          </p:cNvPicPr>
          <p:nvPr/>
        </p:nvPicPr>
        <p:blipFill>
          <a:blip r:embed="rId3"/>
          <a:stretch>
            <a:fillRect/>
          </a:stretch>
        </p:blipFill>
        <p:spPr>
          <a:xfrm>
            <a:off x="215812" y="1340583"/>
            <a:ext cx="6086475" cy="5076825"/>
          </a:xfrm>
          <a:prstGeom prst="rect">
            <a:avLst/>
          </a:prstGeom>
        </p:spPr>
      </p:pic>
    </p:spTree>
    <p:extLst>
      <p:ext uri="{BB962C8B-B14F-4D97-AF65-F5344CB8AC3E}">
        <p14:creationId xmlns:p14="http://schemas.microsoft.com/office/powerpoint/2010/main" val="25478908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705" spc="-100" dirty="0">
                <a:solidFill>
                  <a:srgbClr val="FFFFFF"/>
                </a:solidFill>
              </a:rPr>
              <a:t>5</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a:t>
            </a:r>
            <a:r>
              <a:rPr lang="en-US" sz="4705" spc="-100" dirty="0">
                <a:solidFill>
                  <a:srgbClr val="FFFFFF"/>
                </a:solidFill>
              </a:rPr>
              <a:t>Feed-in Message</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5" name="Content Placeholder 7"/>
          <p:cNvSpPr txBox="1">
            <a:spLocks/>
          </p:cNvSpPr>
          <p:nvPr/>
        </p:nvSpPr>
        <p:spPr>
          <a:xfrm>
            <a:off x="269240" y="1567675"/>
            <a:ext cx="11313160" cy="20190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HTTP POST</a:t>
            </a:r>
          </a:p>
          <a:p>
            <a:pPr lvl="1" indent="-342900">
              <a:defRPr/>
            </a:pPr>
            <a:r>
              <a:rPr lang="en-US" sz="1800" dirty="0">
                <a:solidFill>
                  <a:schemeClr val="bg1">
                    <a:lumMod val="50000"/>
                  </a:schemeClr>
                </a:solidFill>
                <a:latin typeface="Segoe UI Light"/>
              </a:rPr>
              <a:t>URL: The URL of API service</a:t>
            </a:r>
          </a:p>
          <a:p>
            <a:pPr lvl="2" indent="-342900">
              <a:defRPr/>
            </a:pPr>
            <a:r>
              <a:rPr lang="en-US" sz="1800" dirty="0">
                <a:solidFill>
                  <a:schemeClr val="bg1">
                    <a:lumMod val="50000"/>
                  </a:schemeClr>
                </a:solidFill>
                <a:latin typeface="Segoe UI Light"/>
              </a:rPr>
              <a:t>Defined in </a:t>
            </a:r>
            <a:r>
              <a:rPr lang="en-US" sz="1800" dirty="0" err="1">
                <a:solidFill>
                  <a:schemeClr val="bg1">
                    <a:lumMod val="50000"/>
                  </a:schemeClr>
                </a:solidFill>
                <a:latin typeface="Segoe UI Light"/>
              </a:rPr>
              <a:t>App.config</a:t>
            </a:r>
            <a:endParaRPr lang="en-US" sz="1800" dirty="0">
              <a:solidFill>
                <a:schemeClr val="bg1">
                  <a:lumMod val="50000"/>
                </a:schemeClr>
              </a:solidFill>
              <a:latin typeface="Segoe UI Light"/>
            </a:endParaRPr>
          </a:p>
          <a:p>
            <a:pPr marL="457200" lvl="2" indent="0">
              <a:buNone/>
              <a:defRPr/>
            </a:pPr>
            <a:r>
              <a:rPr lang="en-US" altLang="zh-TW" sz="1800" dirty="0">
                <a:solidFill>
                  <a:srgbClr val="0000FF"/>
                </a:solidFill>
                <a:latin typeface="Consolas" panose="020B0609020204030204" pitchFamily="49" charset="0"/>
              </a:rPr>
              <a:t>&lt;</a:t>
            </a:r>
            <a:r>
              <a:rPr lang="en-US" altLang="zh-TW" sz="1800" dirty="0">
                <a:solidFill>
                  <a:srgbClr val="A31515"/>
                </a:solidFill>
                <a:latin typeface="Consolas" panose="020B0609020204030204" pitchFamily="49" charset="0"/>
              </a:rPr>
              <a:t>add</a:t>
            </a:r>
            <a:r>
              <a:rPr lang="en-US" altLang="zh-TW" sz="1800" dirty="0">
                <a:solidFill>
                  <a:srgbClr val="0000FF"/>
                </a:solidFill>
                <a:latin typeface="Consolas" panose="020B0609020204030204" pitchFamily="49" charset="0"/>
              </a:rPr>
              <a:t> </a:t>
            </a:r>
            <a:r>
              <a:rPr lang="en-US" altLang="zh-TW" sz="1800" dirty="0">
                <a:solidFill>
                  <a:srgbClr val="FF0000"/>
                </a:solidFill>
                <a:latin typeface="Consolas" panose="020B0609020204030204" pitchFamily="49" charset="0"/>
              </a:rPr>
              <a:t>key</a:t>
            </a:r>
            <a:r>
              <a:rPr lang="en-US" altLang="zh-TW" sz="1800" dirty="0">
                <a:solidFill>
                  <a:srgbClr val="0000FF"/>
                </a:solidFill>
                <a:latin typeface="Consolas" panose="020B0609020204030204" pitchFamily="49" charset="0"/>
              </a:rPr>
              <a:t>=</a:t>
            </a:r>
            <a:r>
              <a:rPr lang="en-US" altLang="zh-TW" sz="1800" dirty="0">
                <a:solidFill>
                  <a:srgbClr val="000000"/>
                </a:solidFill>
                <a:latin typeface="Consolas" panose="020B0609020204030204" pitchFamily="49" charset="0"/>
              </a:rPr>
              <a:t>"</a:t>
            </a:r>
            <a:r>
              <a:rPr lang="en-US" altLang="zh-TW" sz="1800" dirty="0" err="1">
                <a:solidFill>
                  <a:srgbClr val="0000FF"/>
                </a:solidFill>
                <a:latin typeface="Consolas" panose="020B0609020204030204" pitchFamily="49" charset="0"/>
              </a:rPr>
              <a:t>RTMessageFeedInURL</a:t>
            </a:r>
            <a:r>
              <a:rPr lang="en-US" altLang="zh-TW" sz="1800" dirty="0" err="1">
                <a:solidFill>
                  <a:srgbClr val="000000"/>
                </a:solidFill>
                <a:latin typeface="Consolas" panose="020B0609020204030204" pitchFamily="49" charset="0"/>
              </a:rPr>
              <a:t>"</a:t>
            </a:r>
            <a:r>
              <a:rPr lang="en-US" altLang="zh-TW" sz="1800" dirty="0" err="1">
                <a:solidFill>
                  <a:srgbClr val="FF0000"/>
                </a:solidFill>
                <a:latin typeface="Consolas" panose="020B0609020204030204" pitchFamily="49" charset="0"/>
              </a:rPr>
              <a:t>value</a:t>
            </a:r>
            <a:r>
              <a:rPr lang="en-US" altLang="zh-TW" sz="1800" dirty="0">
                <a:solidFill>
                  <a:srgbClr val="0000FF"/>
                </a:solidFill>
                <a:latin typeface="Consolas" panose="020B0609020204030204" pitchFamily="49" charset="0"/>
              </a:rPr>
              <a: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http://&lt;website&gt;/Monitor/</a:t>
            </a:r>
            <a:r>
              <a:rPr lang="en-US" altLang="zh-TW" sz="1800" dirty="0" err="1">
                <a:solidFill>
                  <a:srgbClr val="0000FF"/>
                </a:solidFill>
                <a:latin typeface="Consolas" panose="020B0609020204030204" pitchFamily="49" charset="0"/>
              </a:rPr>
              <a:t>RTMessageFeedIn</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 /&gt;</a:t>
            </a:r>
            <a:endParaRPr lang="en-US" sz="1800" dirty="0">
              <a:solidFill>
                <a:schemeClr val="bg1">
                  <a:lumMod val="50000"/>
                </a:schemeClr>
              </a:solidFill>
              <a:latin typeface="Segoe UI Light"/>
            </a:endParaRPr>
          </a:p>
          <a:p>
            <a:pPr lvl="1" indent="-342900">
              <a:defRPr/>
            </a:pPr>
            <a:r>
              <a:rPr lang="en-US" sz="1800" dirty="0">
                <a:solidFill>
                  <a:schemeClr val="bg1">
                    <a:lumMod val="50000"/>
                  </a:schemeClr>
                </a:solidFill>
                <a:latin typeface="Segoe UI Light"/>
              </a:rPr>
              <a:t>Content: Telemetry Payload + Message Catalog ID</a:t>
            </a:r>
          </a:p>
          <a:p>
            <a:pPr marL="0" lvl="0" indent="0">
              <a:buNone/>
              <a:defRPr/>
            </a:pP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8306219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705" spc="-100" dirty="0">
                <a:solidFill>
                  <a:srgbClr val="FFFFFF"/>
                </a:solidFill>
              </a:rPr>
              <a:t>6</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Heart</a:t>
            </a:r>
            <a:r>
              <a:rPr lang="en-US" sz="4705" spc="-100" dirty="0">
                <a:solidFill>
                  <a:srgbClr val="FFFFFF"/>
                </a:solidFill>
              </a:rPr>
              <a:t>b</a:t>
            </a:r>
            <a:r>
              <a:rPr kumimoji="0" lang="en-US" sz="4705" b="0" i="0" u="none" strike="noStrike" kern="1200" cap="none" spc="-100" normalizeH="0" noProof="0" dirty="0">
                <a:ln w="3175">
                  <a:noFill/>
                </a:ln>
                <a:solidFill>
                  <a:srgbClr val="FFFFFF"/>
                </a:solidFill>
                <a:effectLst/>
                <a:uLnTx/>
                <a:uFillTx/>
                <a:latin typeface="+mj-lt"/>
                <a:ea typeface="+mn-ea"/>
                <a:cs typeface="Segoe UI" pitchFamily="34" charset="0"/>
              </a:rPr>
              <a:t>eat</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5" name="Content Placeholder 7"/>
          <p:cNvSpPr txBox="1">
            <a:spLocks/>
          </p:cNvSpPr>
          <p:nvPr/>
        </p:nvSpPr>
        <p:spPr>
          <a:xfrm>
            <a:off x="269239" y="1567675"/>
            <a:ext cx="12855634" cy="506600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Heartbeat Message</a:t>
            </a:r>
          </a:p>
          <a:p>
            <a:pPr lvl="1" indent="-342900">
              <a:defRPr/>
            </a:pPr>
            <a:r>
              <a:rPr lang="en-US" sz="1800" dirty="0">
                <a:gradFill>
                  <a:gsLst>
                    <a:gs pos="1250">
                      <a:srgbClr val="505050"/>
                    </a:gs>
                    <a:gs pos="100000">
                      <a:srgbClr val="505050"/>
                    </a:gs>
                  </a:gsLst>
                  <a:lin ang="5400000" scaled="0"/>
                </a:gradFill>
                <a:latin typeface="Segoe UI Light"/>
              </a:rPr>
              <a:t>Company ID</a:t>
            </a:r>
          </a:p>
          <a:p>
            <a:pPr lvl="1" indent="-342900">
              <a:defRPr/>
            </a:pPr>
            <a:r>
              <a:rPr lang="en-US" sz="1800" dirty="0">
                <a:gradFill>
                  <a:gsLst>
                    <a:gs pos="1250">
                      <a:srgbClr val="505050"/>
                    </a:gs>
                    <a:gs pos="100000">
                      <a:srgbClr val="505050"/>
                    </a:gs>
                  </a:gsLst>
                  <a:lin ang="5400000" scaled="0"/>
                </a:gradFill>
                <a:latin typeface="Segoe UI Light"/>
              </a:rPr>
              <a:t>Topic Name of Service Bus</a:t>
            </a:r>
          </a:p>
          <a:p>
            <a:pPr lvl="1" indent="-342900">
              <a:defRPr/>
            </a:pPr>
            <a:r>
              <a:rPr lang="en-US" sz="1800" dirty="0">
                <a:gradFill>
                  <a:gsLst>
                    <a:gs pos="1250">
                      <a:srgbClr val="505050"/>
                    </a:gs>
                    <a:gs pos="100000">
                      <a:srgbClr val="505050"/>
                    </a:gs>
                  </a:gsLst>
                  <a:lin ang="5400000" scaled="0"/>
                </a:gradFill>
                <a:latin typeface="Segoe UI Light"/>
              </a:rPr>
              <a:t>IoT Hub Alias</a:t>
            </a:r>
          </a:p>
          <a:p>
            <a:pPr lvl="1" indent="-342900">
              <a:defRPr/>
            </a:pPr>
            <a:r>
              <a:rPr lang="en-US" sz="1800" dirty="0">
                <a:gradFill>
                  <a:gsLst>
                    <a:gs pos="1250">
                      <a:srgbClr val="505050"/>
                    </a:gs>
                    <a:gs pos="100000">
                      <a:srgbClr val="505050"/>
                    </a:gs>
                  </a:gsLst>
                  <a:lin ang="5400000" scaled="0"/>
                </a:gradFill>
                <a:latin typeface="Segoe UI Light"/>
              </a:rPr>
              <a:t>IoT Hub Node (Primary/ Secondary)</a:t>
            </a:r>
          </a:p>
          <a:p>
            <a:pPr lvl="1" indent="-342900">
              <a:defRPr/>
            </a:pPr>
            <a:r>
              <a:rPr lang="en-US" sz="1800" dirty="0">
                <a:gradFill>
                  <a:gsLst>
                    <a:gs pos="1250">
                      <a:srgbClr val="505050"/>
                    </a:gs>
                    <a:gs pos="100000">
                      <a:srgbClr val="505050"/>
                    </a:gs>
                  </a:gsLst>
                  <a:lin ang="5400000" scaled="0"/>
                </a:gradFill>
                <a:latin typeface="Segoe UI Light"/>
              </a:rPr>
              <a:t>Status (Running/ Stop)</a:t>
            </a:r>
          </a:p>
          <a:p>
            <a:pPr lvl="1" indent="-342900">
              <a:defRPr/>
            </a:pPr>
            <a:r>
              <a:rPr lang="en-US" sz="1800" dirty="0">
                <a:gradFill>
                  <a:gsLst>
                    <a:gs pos="1250">
                      <a:srgbClr val="505050"/>
                    </a:gs>
                    <a:gs pos="100000">
                      <a:srgbClr val="505050"/>
                    </a:gs>
                  </a:gsLst>
                  <a:lin ang="5400000" scaled="0"/>
                </a:gradFill>
                <a:latin typeface="Segoe UI Light"/>
              </a:rPr>
              <a:t>Time</a:t>
            </a:r>
            <a:r>
              <a:rPr lang="zh-TW" altLang="en-US" sz="1800" dirty="0">
                <a:gradFill>
                  <a:gsLst>
                    <a:gs pos="1250">
                      <a:srgbClr val="505050"/>
                    </a:gs>
                    <a:gs pos="100000">
                      <a:srgbClr val="505050"/>
                    </a:gs>
                  </a:gsLst>
                  <a:lin ang="5400000" scaled="0"/>
                </a:gradFill>
                <a:latin typeface="Segoe UI Light"/>
              </a:rPr>
              <a:t> </a:t>
            </a:r>
            <a:r>
              <a:rPr lang="en-US" altLang="zh-TW" sz="1800" dirty="0">
                <a:gradFill>
                  <a:gsLst>
                    <a:gs pos="1250">
                      <a:srgbClr val="505050"/>
                    </a:gs>
                    <a:gs pos="100000">
                      <a:srgbClr val="505050"/>
                    </a:gs>
                  </a:gsLst>
                  <a:lin ang="5400000" scaled="0"/>
                </a:gradFill>
                <a:latin typeface="Segoe UI Light"/>
              </a:rPr>
              <a:t>Stamp (UTC time)</a:t>
            </a:r>
          </a:p>
          <a:p>
            <a:pPr lvl="1" indent="-342900">
              <a:defRPr/>
            </a:pPr>
            <a:endParaRPr lang="en-US" sz="1800" dirty="0">
              <a:gradFill>
                <a:gsLst>
                  <a:gs pos="1250">
                    <a:srgbClr val="505050"/>
                  </a:gs>
                  <a:gs pos="100000">
                    <a:srgbClr val="505050"/>
                  </a:gs>
                </a:gsLst>
                <a:lin ang="5400000" scaled="0"/>
              </a:gradFill>
              <a:latin typeface="Segoe UI Light"/>
            </a:endParaRPr>
          </a:p>
          <a:p>
            <a:pPr>
              <a:defRPr/>
            </a:pPr>
            <a:r>
              <a:rPr lang="en-US" sz="2000" dirty="0">
                <a:gradFill>
                  <a:gsLst>
                    <a:gs pos="1250">
                      <a:srgbClr val="505050"/>
                    </a:gs>
                    <a:gs pos="100000">
                      <a:srgbClr val="505050"/>
                    </a:gs>
                  </a:gsLst>
                  <a:lin ang="5400000" scaled="0"/>
                </a:gradFill>
                <a:latin typeface="Segoe UI Light"/>
              </a:rPr>
              <a:t>HTTP POST (The default interval is 10 seconds)</a:t>
            </a:r>
          </a:p>
          <a:p>
            <a:pPr lvl="1" indent="-342900">
              <a:defRPr/>
            </a:pPr>
            <a:r>
              <a:rPr lang="en-US" altLang="zh-TW" sz="1800" dirty="0">
                <a:gradFill>
                  <a:gsLst>
                    <a:gs pos="1250">
                      <a:srgbClr val="505050"/>
                    </a:gs>
                    <a:gs pos="100000">
                      <a:srgbClr val="505050"/>
                    </a:gs>
                  </a:gsLst>
                  <a:lin ang="5400000" scaled="0"/>
                </a:gradFill>
                <a:latin typeface="Segoe UI Light"/>
              </a:rPr>
              <a:t>Admin URL: The URL of API service</a:t>
            </a:r>
          </a:p>
          <a:p>
            <a:pPr lvl="2" indent="-342900">
              <a:defRPr/>
            </a:pPr>
            <a:r>
              <a:rPr lang="en-US" altLang="zh-TW" sz="1800" dirty="0">
                <a:solidFill>
                  <a:schemeClr val="bg1">
                    <a:lumMod val="50000"/>
                  </a:schemeClr>
                </a:solidFill>
                <a:latin typeface="Segoe UI Light"/>
              </a:rPr>
              <a:t>Defined in </a:t>
            </a:r>
            <a:r>
              <a:rPr lang="en-US" altLang="zh-TW" sz="1800" dirty="0" err="1">
                <a:solidFill>
                  <a:schemeClr val="bg1">
                    <a:lumMod val="50000"/>
                  </a:schemeClr>
                </a:solidFill>
                <a:latin typeface="Segoe UI Light"/>
              </a:rPr>
              <a:t>App.config</a:t>
            </a:r>
            <a:endParaRPr lang="en-US" altLang="zh-TW" sz="1800" dirty="0">
              <a:solidFill>
                <a:schemeClr val="bg1">
                  <a:lumMod val="50000"/>
                </a:schemeClr>
              </a:solidFill>
              <a:latin typeface="Segoe UI Light"/>
            </a:endParaRPr>
          </a:p>
          <a:p>
            <a:pPr marL="457200" lvl="2" indent="0">
              <a:buNone/>
              <a:defRPr/>
            </a:pPr>
            <a:r>
              <a:rPr lang="en-US" altLang="zh-TW" sz="1800" dirty="0">
                <a:solidFill>
                  <a:srgbClr val="0000FF"/>
                </a:solidFill>
                <a:latin typeface="Consolas" panose="020B0609020204030204" pitchFamily="49" charset="0"/>
              </a:rPr>
              <a:t>&lt;</a:t>
            </a:r>
            <a:r>
              <a:rPr lang="en-US" altLang="zh-TW" sz="1800" dirty="0">
                <a:solidFill>
                  <a:srgbClr val="A31515"/>
                </a:solidFill>
                <a:latin typeface="Consolas" panose="020B0609020204030204" pitchFamily="49" charset="0"/>
              </a:rPr>
              <a:t>add</a:t>
            </a:r>
            <a:r>
              <a:rPr lang="en-US" altLang="zh-TW" sz="1800" dirty="0">
                <a:solidFill>
                  <a:srgbClr val="0000FF"/>
                </a:solidFill>
                <a:latin typeface="Consolas" panose="020B0609020204030204" pitchFamily="49" charset="0"/>
              </a:rPr>
              <a:t> </a:t>
            </a:r>
            <a:r>
              <a:rPr lang="en-US" altLang="zh-TW" sz="1800" dirty="0">
                <a:solidFill>
                  <a:srgbClr val="FF0000"/>
                </a:solidFill>
                <a:latin typeface="Consolas" panose="020B0609020204030204" pitchFamily="49" charset="0"/>
              </a:rPr>
              <a:t>key</a:t>
            </a:r>
            <a:r>
              <a:rPr lang="en-US" altLang="zh-TW" sz="1800" dirty="0">
                <a:solidFill>
                  <a:srgbClr val="0000FF"/>
                </a:solidFill>
                <a:latin typeface="Consolas" panose="020B0609020204030204" pitchFamily="49" charset="0"/>
              </a:rPr>
              <a:t>=</a:t>
            </a:r>
            <a:r>
              <a:rPr lang="en-US" altLang="zh-TW" sz="1800" dirty="0">
                <a:solidFill>
                  <a:srgbClr val="000000"/>
                </a:solidFill>
                <a:latin typeface="Consolas" panose="020B0609020204030204" pitchFamily="49" charset="0"/>
              </a:rPr>
              <a:t>“</a:t>
            </a:r>
            <a:r>
              <a:rPr lang="en-US" altLang="zh-TW" sz="1800" dirty="0" err="1">
                <a:solidFill>
                  <a:srgbClr val="0000FF"/>
                </a:solidFill>
                <a:latin typeface="Consolas" panose="020B0609020204030204" pitchFamily="49" charset="0"/>
              </a:rPr>
              <a:t>sfAdminHeartbeatURL</a:t>
            </a:r>
            <a:r>
              <a:rPr lang="en-US" altLang="zh-TW" sz="1800" dirty="0" err="1">
                <a:solidFill>
                  <a:srgbClr val="000000"/>
                </a:solidFill>
                <a:latin typeface="Consolas" panose="020B0609020204030204" pitchFamily="49" charset="0"/>
              </a:rPr>
              <a:t>"</a:t>
            </a:r>
            <a:r>
              <a:rPr lang="en-US" altLang="zh-TW" sz="1800" dirty="0" err="1">
                <a:solidFill>
                  <a:srgbClr val="FF0000"/>
                </a:solidFill>
                <a:latin typeface="Consolas" panose="020B0609020204030204" pitchFamily="49" charset="0"/>
              </a:rPr>
              <a:t>value</a:t>
            </a:r>
            <a:r>
              <a:rPr lang="en-US" altLang="zh-TW" sz="1800" dirty="0">
                <a:solidFill>
                  <a:srgbClr val="0000FF"/>
                </a:solidFill>
                <a:latin typeface="Consolas" panose="020B0609020204030204" pitchFamily="49" charset="0"/>
              </a:rPr>
              <a: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http://&lt;admin&gt;/Monitor/</a:t>
            </a:r>
            <a:r>
              <a:rPr lang="en-US" altLang="zh-TW" sz="1800" dirty="0" err="1">
                <a:solidFill>
                  <a:srgbClr val="0000FF"/>
                </a:solidFill>
                <a:latin typeface="Consolas" panose="020B0609020204030204" pitchFamily="49" charset="0"/>
              </a:rPr>
              <a:t>RTMessageFeedIn</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 /&gt;</a:t>
            </a:r>
            <a:endParaRPr lang="en-US" altLang="zh-TW" sz="1800" dirty="0">
              <a:gradFill>
                <a:gsLst>
                  <a:gs pos="1250">
                    <a:srgbClr val="505050"/>
                  </a:gs>
                  <a:gs pos="100000">
                    <a:srgbClr val="505050"/>
                  </a:gs>
                </a:gsLst>
                <a:lin ang="5400000" scaled="0"/>
              </a:gradFill>
              <a:latin typeface="Segoe UI Light"/>
            </a:endParaRPr>
          </a:p>
          <a:p>
            <a:pPr lvl="1" indent="-342900">
              <a:defRPr/>
            </a:pPr>
            <a:r>
              <a:rPr lang="en-US" altLang="zh-TW" sz="1800" dirty="0">
                <a:gradFill>
                  <a:gsLst>
                    <a:gs pos="1250">
                      <a:srgbClr val="505050"/>
                    </a:gs>
                    <a:gs pos="100000">
                      <a:srgbClr val="505050"/>
                    </a:gs>
                  </a:gsLst>
                  <a:lin ang="5400000" scaled="0"/>
                </a:gradFill>
                <a:latin typeface="Segoe UI Light"/>
              </a:rPr>
              <a:t>Super Admin URL: The URL of API service</a:t>
            </a:r>
          </a:p>
          <a:p>
            <a:pPr lvl="2" indent="-342900">
              <a:defRPr/>
            </a:pPr>
            <a:r>
              <a:rPr lang="en-US" altLang="zh-TW" sz="1800" dirty="0">
                <a:solidFill>
                  <a:schemeClr val="bg1">
                    <a:lumMod val="50000"/>
                  </a:schemeClr>
                </a:solidFill>
                <a:latin typeface="Segoe UI Light"/>
              </a:rPr>
              <a:t>Defined in </a:t>
            </a:r>
            <a:r>
              <a:rPr lang="en-US" altLang="zh-TW" sz="1800" dirty="0" err="1">
                <a:solidFill>
                  <a:schemeClr val="bg1">
                    <a:lumMod val="50000"/>
                  </a:schemeClr>
                </a:solidFill>
                <a:latin typeface="Segoe UI Light"/>
              </a:rPr>
              <a:t>App.config</a:t>
            </a:r>
            <a:endParaRPr lang="en-US" altLang="zh-TW" sz="1800" dirty="0">
              <a:solidFill>
                <a:schemeClr val="bg1">
                  <a:lumMod val="50000"/>
                </a:schemeClr>
              </a:solidFill>
              <a:latin typeface="Segoe UI Light"/>
            </a:endParaRPr>
          </a:p>
          <a:p>
            <a:pPr marL="457200" lvl="2" indent="0">
              <a:buNone/>
              <a:defRPr/>
            </a:pPr>
            <a:r>
              <a:rPr lang="en-US" altLang="zh-TW" sz="1800" dirty="0">
                <a:solidFill>
                  <a:srgbClr val="0000FF"/>
                </a:solidFill>
                <a:latin typeface="Consolas" panose="020B0609020204030204" pitchFamily="49" charset="0"/>
              </a:rPr>
              <a:t>&lt;</a:t>
            </a:r>
            <a:r>
              <a:rPr lang="en-US" altLang="zh-TW" sz="1800" dirty="0">
                <a:solidFill>
                  <a:srgbClr val="A31515"/>
                </a:solidFill>
                <a:latin typeface="Consolas" panose="020B0609020204030204" pitchFamily="49" charset="0"/>
              </a:rPr>
              <a:t>add</a:t>
            </a:r>
            <a:r>
              <a:rPr lang="en-US" altLang="zh-TW" sz="1800" dirty="0">
                <a:solidFill>
                  <a:srgbClr val="0000FF"/>
                </a:solidFill>
                <a:latin typeface="Consolas" panose="020B0609020204030204" pitchFamily="49" charset="0"/>
              </a:rPr>
              <a:t> </a:t>
            </a:r>
            <a:r>
              <a:rPr lang="en-US" altLang="zh-TW" sz="1800" dirty="0">
                <a:solidFill>
                  <a:srgbClr val="FF0000"/>
                </a:solidFill>
                <a:latin typeface="Consolas" panose="020B0609020204030204" pitchFamily="49" charset="0"/>
              </a:rPr>
              <a:t>key</a:t>
            </a:r>
            <a:r>
              <a:rPr lang="en-US" altLang="zh-TW" sz="1800" dirty="0">
                <a:solidFill>
                  <a:srgbClr val="0000FF"/>
                </a:solidFill>
                <a:latin typeface="Consolas" panose="020B0609020204030204" pitchFamily="49" charset="0"/>
              </a:rPr>
              <a:t>=</a:t>
            </a:r>
            <a:r>
              <a:rPr lang="en-US" altLang="zh-TW" sz="1800" dirty="0">
                <a:solidFill>
                  <a:srgbClr val="000000"/>
                </a:solidFill>
                <a:latin typeface="Consolas" panose="020B0609020204030204" pitchFamily="49" charset="0"/>
              </a:rPr>
              <a:t>“</a:t>
            </a:r>
            <a:r>
              <a:rPr lang="en-US" altLang="zh-TW" sz="1800" dirty="0" err="1">
                <a:solidFill>
                  <a:srgbClr val="0000FF"/>
                </a:solidFill>
                <a:latin typeface="Consolas" panose="020B0609020204030204" pitchFamily="49" charset="0"/>
              </a:rPr>
              <a:t>sfSuperAdminHeartbeatURL</a:t>
            </a:r>
            <a:r>
              <a:rPr lang="en-US" altLang="zh-TW" sz="1800" dirty="0" err="1">
                <a:solidFill>
                  <a:srgbClr val="000000"/>
                </a:solidFill>
                <a:latin typeface="Consolas" panose="020B0609020204030204" pitchFamily="49" charset="0"/>
              </a:rPr>
              <a:t>"</a:t>
            </a:r>
            <a:r>
              <a:rPr lang="en-US" altLang="zh-TW" sz="1800" dirty="0" err="1">
                <a:solidFill>
                  <a:srgbClr val="FF0000"/>
                </a:solidFill>
                <a:latin typeface="Consolas" panose="020B0609020204030204" pitchFamily="49" charset="0"/>
              </a:rPr>
              <a:t>value</a:t>
            </a:r>
            <a:r>
              <a:rPr lang="en-US" altLang="zh-TW" sz="1800" dirty="0">
                <a:solidFill>
                  <a:srgbClr val="0000FF"/>
                </a:solidFill>
                <a:latin typeface="Consolas" panose="020B0609020204030204" pitchFamily="49" charset="0"/>
              </a:rPr>
              <a:t>=</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http://&lt;super admin&gt;/Monitor/</a:t>
            </a:r>
            <a:r>
              <a:rPr lang="en-US" altLang="zh-TW" sz="1800" dirty="0" err="1">
                <a:solidFill>
                  <a:srgbClr val="0000FF"/>
                </a:solidFill>
                <a:latin typeface="Consolas" panose="020B0609020204030204" pitchFamily="49" charset="0"/>
              </a:rPr>
              <a:t>RTMessageFeedIn</a:t>
            </a:r>
            <a:r>
              <a:rPr lang="en-US" altLang="zh-TW" sz="1800" dirty="0">
                <a:solidFill>
                  <a:srgbClr val="000000"/>
                </a:solidFill>
                <a:latin typeface="Consolas" panose="020B0609020204030204" pitchFamily="49" charset="0"/>
              </a:rPr>
              <a:t>"</a:t>
            </a:r>
            <a:r>
              <a:rPr lang="en-US" altLang="zh-TW" sz="1800" dirty="0">
                <a:solidFill>
                  <a:srgbClr val="0000FF"/>
                </a:solidFill>
                <a:latin typeface="Consolas" panose="020B0609020204030204" pitchFamily="49" charset="0"/>
              </a:rPr>
              <a:t> /&gt;</a:t>
            </a:r>
            <a:endParaRPr lang="en-US" altLang="zh-TW" sz="1800" dirty="0">
              <a:gradFill>
                <a:gsLst>
                  <a:gs pos="1250">
                    <a:srgbClr val="505050"/>
                  </a:gs>
                  <a:gs pos="100000">
                    <a:srgbClr val="505050"/>
                  </a:gs>
                </a:gsLst>
                <a:lin ang="5400000" scaled="0"/>
              </a:gradFill>
              <a:latin typeface="Segoe UI Light"/>
            </a:endParaRPr>
          </a:p>
          <a:p>
            <a:pPr lvl="1" indent="-342900">
              <a:defRPr/>
            </a:pPr>
            <a:r>
              <a:rPr lang="en-US" sz="1800" dirty="0">
                <a:gradFill>
                  <a:gsLst>
                    <a:gs pos="1250">
                      <a:srgbClr val="505050"/>
                    </a:gs>
                    <a:gs pos="100000">
                      <a:srgbClr val="505050"/>
                    </a:gs>
                  </a:gsLst>
                  <a:lin ang="5400000" scaled="0"/>
                </a:gradFill>
                <a:latin typeface="Segoe UI Light"/>
              </a:rPr>
              <a:t>Content: </a:t>
            </a:r>
            <a:r>
              <a:rPr lang="en-US" altLang="zh-TW" sz="1800" dirty="0">
                <a:gradFill>
                  <a:gsLst>
                    <a:gs pos="1250">
                      <a:srgbClr val="505050"/>
                    </a:gs>
                    <a:gs pos="100000">
                      <a:srgbClr val="505050"/>
                    </a:gs>
                  </a:gsLst>
                  <a:lin ang="5400000" scaled="0"/>
                </a:gradFill>
                <a:latin typeface="Segoe UI Light"/>
              </a:rPr>
              <a:t>Heartbeat Message</a:t>
            </a: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863626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 name="Rectangle: Rounded Corners 64"/>
          <p:cNvSpPr/>
          <p:nvPr/>
        </p:nvSpPr>
        <p:spPr bwMode="auto">
          <a:xfrm>
            <a:off x="674254" y="4791156"/>
            <a:ext cx="11277601" cy="1967003"/>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Lifecycle Management</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705" spc="-100" dirty="0">
                <a:solidFill>
                  <a:srgbClr val="FFFFFF"/>
                </a:solidFill>
              </a:rPr>
              <a:t>7</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Lifecycle</a:t>
            </a:r>
            <a:r>
              <a:rPr kumimoji="0" lang="en-US" sz="4705" b="0" i="0" u="none" strike="noStrike" kern="1200" cap="none" spc="-100" normalizeH="0" noProof="0" dirty="0">
                <a:ln w="3175">
                  <a:noFill/>
                </a:ln>
                <a:solidFill>
                  <a:srgbClr val="FFFFFF"/>
                </a:solidFill>
                <a:effectLst/>
                <a:uLnTx/>
                <a:uFillTx/>
                <a:latin typeface="+mj-lt"/>
                <a:ea typeface="+mn-ea"/>
                <a:cs typeface="Segoe UI" pitchFamily="34" charset="0"/>
              </a:rPr>
              <a:t> Management</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7" name="TextBox 6"/>
          <p:cNvSpPr txBox="1"/>
          <p:nvPr/>
        </p:nvSpPr>
        <p:spPr>
          <a:xfrm>
            <a:off x="771531" y="1696039"/>
            <a:ext cx="4751937" cy="707886"/>
          </a:xfrm>
          <a:prstGeom prst="rect">
            <a:avLst/>
          </a:prstGeom>
          <a:noFill/>
        </p:spPr>
        <p:txBody>
          <a:bodyPr wrap="square">
            <a:spAutoFit/>
          </a:bodyPr>
          <a:lstStyle/>
          <a:p>
            <a:pPr marL="280121" lvl="0" indent="-342900" defTabSz="932742">
              <a:lnSpc>
                <a:spcPct val="90000"/>
              </a:lnSpc>
              <a:spcBef>
                <a:spcPct val="20000"/>
              </a:spcBef>
              <a:buSzPct val="90000"/>
              <a:buFont typeface="Arial" pitchFamily="34" charset="0"/>
              <a:buChar char="•"/>
              <a:defRPr/>
            </a:pPr>
            <a:r>
              <a:rPr lang="en-US" sz="2000" dirty="0">
                <a:gradFill>
                  <a:gsLst>
                    <a:gs pos="1250">
                      <a:srgbClr val="505050"/>
                    </a:gs>
                    <a:gs pos="100000">
                      <a:srgbClr val="505050"/>
                    </a:gs>
                  </a:gsLst>
                  <a:lin ang="5400000" scaled="0"/>
                </a:gradFill>
                <a:latin typeface="Segoe UI Light"/>
              </a:rPr>
              <a:t>4 States</a:t>
            </a:r>
          </a:p>
          <a:p>
            <a:pPr marL="737321" lvl="1" indent="-342900" defTabSz="932742">
              <a:lnSpc>
                <a:spcPct val="90000"/>
              </a:lnSpc>
              <a:spcBef>
                <a:spcPct val="20000"/>
              </a:spcBef>
              <a:buSzPct val="90000"/>
              <a:buFont typeface="Arial" pitchFamily="34" charset="0"/>
              <a:buChar char="•"/>
              <a:defRPr/>
            </a:pPr>
            <a:r>
              <a:rPr lang="en-US" sz="2000" dirty="0">
                <a:gradFill>
                  <a:gsLst>
                    <a:gs pos="1250">
                      <a:srgbClr val="505050"/>
                    </a:gs>
                    <a:gs pos="100000">
                      <a:srgbClr val="505050"/>
                    </a:gs>
                  </a:gsLst>
                  <a:lin ang="5400000" scaled="0"/>
                </a:gradFill>
                <a:latin typeface="Segoe UI Light"/>
              </a:rPr>
              <a:t>Start/Restart/Stop/Shutdown</a:t>
            </a:r>
          </a:p>
        </p:txBody>
      </p:sp>
      <p:sp>
        <p:nvSpPr>
          <p:cNvPr id="8" name="Oval 7"/>
          <p:cNvSpPr/>
          <p:nvPr/>
        </p:nvSpPr>
        <p:spPr bwMode="auto">
          <a:xfrm>
            <a:off x="932073" y="5444975"/>
            <a:ext cx="1999766" cy="878660"/>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Shutdown</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p:nvSpPr>
        <p:spPr bwMode="auto">
          <a:xfrm>
            <a:off x="6679555" y="5444975"/>
            <a:ext cx="1999766" cy="878660"/>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Stop</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p:nvSpPr>
        <p:spPr bwMode="auto">
          <a:xfrm>
            <a:off x="3805814" y="5444975"/>
            <a:ext cx="1999766" cy="878660"/>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Start</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p:nvSpPr>
        <p:spPr bwMode="auto">
          <a:xfrm>
            <a:off x="9553296" y="5444975"/>
            <a:ext cx="1999766" cy="878660"/>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Restart</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7785260" y="1696039"/>
            <a:ext cx="3096538" cy="646474"/>
          </a:xfrm>
          <a:prstGeom prst="roundRect">
            <a:avLst/>
          </a:prstGeom>
          <a:solidFill>
            <a:schemeClr val="bg1">
              <a:lumMod val="60000"/>
              <a:lumOff val="40000"/>
            </a:schemeClr>
          </a:solidFill>
          <a:ln w="38100" cap="flat" cmpd="sng" algn="ctr">
            <a:solidFill>
              <a:schemeClr val="bg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Admin/Super</a:t>
            </a:r>
            <a:r>
              <a:rPr kumimoji="0" lang="en-US" altLang="zh-TW" sz="1800" b="0" i="0" u="none" strike="noStrike" kern="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Admin</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p:cNvSpPr/>
          <p:nvPr/>
        </p:nvSpPr>
        <p:spPr bwMode="auto">
          <a:xfrm>
            <a:off x="7241349" y="2727091"/>
            <a:ext cx="1710042" cy="644408"/>
          </a:xfrm>
          <a:prstGeom prst="roundRect">
            <a:avLst/>
          </a:prstGeom>
          <a:solidFill>
            <a:srgbClr val="92D050"/>
          </a:solidFill>
          <a:ln w="38100"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Launch/</a:t>
            </a:r>
          </a:p>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Delete</a:t>
            </a:r>
          </a:p>
        </p:txBody>
      </p:sp>
      <p:sp>
        <p:nvSpPr>
          <p:cNvPr id="15" name="Rectangle: Rounded Corners 14"/>
          <p:cNvSpPr/>
          <p:nvPr/>
        </p:nvSpPr>
        <p:spPr bwMode="auto">
          <a:xfrm>
            <a:off x="9702617" y="2761717"/>
            <a:ext cx="1710042" cy="644408"/>
          </a:xfrm>
          <a:prstGeom prst="roundRect">
            <a:avLst/>
          </a:prstGeom>
          <a:solidFill>
            <a:srgbClr val="92D050"/>
          </a:solidFill>
          <a:ln w="38100" cap="flat" cmpd="sng" algn="ctr">
            <a:solidFill>
              <a:srgbClr val="92D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Restart</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Rounded Corners 16"/>
          <p:cNvSpPr/>
          <p:nvPr/>
        </p:nvSpPr>
        <p:spPr bwMode="auto">
          <a:xfrm>
            <a:off x="3933565" y="3779158"/>
            <a:ext cx="1744264" cy="699585"/>
          </a:xfrm>
          <a:prstGeom prst="roundRect">
            <a:avLst/>
          </a:prstGeom>
          <a:solidFill>
            <a:srgbClr val="0072C6"/>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 Fabric</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Arrow Connector 17"/>
          <p:cNvCxnSpPr>
            <a:stCxn id="17" idx="2"/>
            <a:endCxn id="10" idx="0"/>
          </p:cNvCxnSpPr>
          <p:nvPr/>
        </p:nvCxnSpPr>
        <p:spPr>
          <a:xfrm>
            <a:off x="4805697" y="4478743"/>
            <a:ext cx="0" cy="966232"/>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p:cNvCxnSpPr>
            <a:stCxn id="11" idx="6"/>
          </p:cNvCxnSpPr>
          <p:nvPr/>
        </p:nvCxnSpPr>
        <p:spPr>
          <a:xfrm flipH="1">
            <a:off x="8673571" y="5884305"/>
            <a:ext cx="2879491" cy="12700"/>
          </a:xfrm>
          <a:prstGeom prst="curvedConnector5">
            <a:avLst>
              <a:gd name="adj1" fmla="val -7939"/>
              <a:gd name="adj2" fmla="val 5795252"/>
              <a:gd name="adj3" fmla="val 84724"/>
            </a:avLst>
          </a:prstGeom>
          <a:ln w="3810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8" idx="2"/>
            <a:endCxn id="11" idx="0"/>
          </p:cNvCxnSpPr>
          <p:nvPr/>
        </p:nvCxnSpPr>
        <p:spPr>
          <a:xfrm flipH="1">
            <a:off x="10553179" y="4484863"/>
            <a:ext cx="4459" cy="960112"/>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5276353" y="2735336"/>
            <a:ext cx="1629603" cy="636163"/>
          </a:xfrm>
          <a:prstGeom prst="roundRect">
            <a:avLst/>
          </a:prstGeom>
          <a:solidFill>
            <a:schemeClr val="bg1">
              <a:lumMod val="60000"/>
              <a:lumOff val="40000"/>
            </a:schemeClr>
          </a:solidFill>
          <a:ln w="38100" cap="flat" cmpd="sng" algn="ctr">
            <a:solidFill>
              <a:schemeClr val="bg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err="1">
                <a:gradFill>
                  <a:gsLst>
                    <a:gs pos="0">
                      <a:srgbClr val="FFFFFF"/>
                    </a:gs>
                    <a:gs pos="100000">
                      <a:srgbClr val="FFFFFF"/>
                    </a:gs>
                  </a:gsLst>
                  <a:lin ang="5400000" scaled="0"/>
                </a:gradFill>
                <a:latin typeface="Segoe UI"/>
                <a:ea typeface="Segoe UI" pitchFamily="34" charset="0"/>
                <a:cs typeface="Segoe UI" pitchFamily="34" charset="0"/>
              </a:rPr>
              <a:t>OpsInfra</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Rounded Corners 27"/>
          <p:cNvSpPr/>
          <p:nvPr/>
        </p:nvSpPr>
        <p:spPr bwMode="auto">
          <a:xfrm>
            <a:off x="9702617" y="3827821"/>
            <a:ext cx="1710042" cy="657042"/>
          </a:xfrm>
          <a:prstGeom prst="roundRect">
            <a:avLst/>
          </a:prstGeom>
          <a:solidFill>
            <a:srgbClr val="0072C6"/>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Service Bus (Topic)</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p:cNvCxnSpPr>
            <a:stCxn id="15" idx="2"/>
            <a:endCxn id="28" idx="0"/>
          </p:cNvCxnSpPr>
          <p:nvPr/>
        </p:nvCxnSpPr>
        <p:spPr>
          <a:xfrm>
            <a:off x="10557638" y="3406125"/>
            <a:ext cx="0" cy="421696"/>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3" idx="2"/>
            <a:endCxn id="14" idx="0"/>
          </p:cNvCxnSpPr>
          <p:nvPr/>
        </p:nvCxnSpPr>
        <p:spPr>
          <a:xfrm flipH="1">
            <a:off x="8096370" y="2342513"/>
            <a:ext cx="1237159" cy="384578"/>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2"/>
            <a:endCxn id="15" idx="0"/>
          </p:cNvCxnSpPr>
          <p:nvPr/>
        </p:nvCxnSpPr>
        <p:spPr>
          <a:xfrm>
            <a:off x="9333529" y="2342513"/>
            <a:ext cx="1224109" cy="419204"/>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2"/>
            <a:endCxn id="26" idx="0"/>
          </p:cNvCxnSpPr>
          <p:nvPr/>
        </p:nvCxnSpPr>
        <p:spPr>
          <a:xfrm>
            <a:off x="8096370" y="3371499"/>
            <a:ext cx="0" cy="483367"/>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7" idx="1"/>
            <a:endCxn id="17" idx="0"/>
          </p:cNvCxnSpPr>
          <p:nvPr/>
        </p:nvCxnSpPr>
        <p:spPr>
          <a:xfrm flipH="1">
            <a:off x="4805697" y="3053418"/>
            <a:ext cx="470656" cy="725740"/>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p:cNvCxnSpPr>
            <a:stCxn id="9" idx="4"/>
            <a:endCxn id="10" idx="6"/>
          </p:cNvCxnSpPr>
          <p:nvPr/>
        </p:nvCxnSpPr>
        <p:spPr>
          <a:xfrm rot="5400000" flipH="1">
            <a:off x="6522844" y="5167041"/>
            <a:ext cx="439330" cy="1873858"/>
          </a:xfrm>
          <a:prstGeom prst="curvedConnector4">
            <a:avLst>
              <a:gd name="adj1" fmla="val -52034"/>
              <a:gd name="adj2" fmla="val 76680"/>
            </a:avLst>
          </a:prstGeom>
          <a:ln w="38100">
            <a:solidFill>
              <a:srgbClr val="0072C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p:cNvSpPr/>
          <p:nvPr/>
        </p:nvSpPr>
        <p:spPr bwMode="auto">
          <a:xfrm>
            <a:off x="7241349" y="3854866"/>
            <a:ext cx="1710042" cy="657042"/>
          </a:xfrm>
          <a:prstGeom prst="roundRect">
            <a:avLst/>
          </a:prstGeom>
          <a:solidFill>
            <a:srgbClr val="0072C6"/>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a:gradFill>
                  <a:gsLst>
                    <a:gs pos="0">
                      <a:srgbClr val="FFFFFF"/>
                    </a:gs>
                    <a:gs pos="100000">
                      <a:srgbClr val="FFFFFF"/>
                    </a:gs>
                  </a:gsLst>
                  <a:lin ang="5400000" scaled="0"/>
                </a:gradFill>
                <a:latin typeface="Segoe UI"/>
                <a:ea typeface="Segoe UI" pitchFamily="34" charset="0"/>
                <a:cs typeface="Segoe UI" pitchFamily="34" charset="0"/>
              </a:rPr>
              <a:t>Service Bus (Queue)</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 name="Straight Arrow Connector 29"/>
          <p:cNvCxnSpPr>
            <a:stCxn id="26" idx="1"/>
            <a:endCxn id="27" idx="3"/>
          </p:cNvCxnSpPr>
          <p:nvPr/>
        </p:nvCxnSpPr>
        <p:spPr>
          <a:xfrm flipH="1" flipV="1">
            <a:off x="6905956" y="3053418"/>
            <a:ext cx="335393" cy="1129969"/>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4983926" y="3366397"/>
            <a:ext cx="1018024" cy="341632"/>
          </a:xfrm>
          <a:prstGeom prst="rect">
            <a:avLst/>
          </a:prstGeom>
          <a:noFill/>
        </p:spPr>
        <p:txBody>
          <a:bodyPr wrap="square">
            <a:spAutoFit/>
          </a:bodyPr>
          <a:lstStyle/>
          <a:p>
            <a:pPr lvl="0" defTabSz="932742">
              <a:lnSpc>
                <a:spcPct val="90000"/>
              </a:lnSpc>
              <a:spcBef>
                <a:spcPct val="20000"/>
              </a:spcBef>
              <a:buSzPct val="90000"/>
              <a:defRPr/>
            </a:pPr>
            <a:r>
              <a:rPr lang="en-US" b="1" dirty="0">
                <a:gradFill>
                  <a:gsLst>
                    <a:gs pos="1250">
                      <a:srgbClr val="505050"/>
                    </a:gs>
                    <a:gs pos="100000">
                      <a:srgbClr val="505050"/>
                    </a:gs>
                  </a:gsLst>
                  <a:lin ang="5400000" scaled="0"/>
                </a:gradFill>
                <a:latin typeface="Segoe UI Light"/>
              </a:rPr>
              <a:t>API</a:t>
            </a:r>
            <a:endParaRPr lang="en-US" sz="2000" b="1" dirty="0">
              <a:gradFill>
                <a:gsLst>
                  <a:gs pos="1250">
                    <a:srgbClr val="505050"/>
                  </a:gs>
                  <a:gs pos="100000">
                    <a:srgbClr val="505050"/>
                  </a:gs>
                </a:gsLst>
                <a:lin ang="5400000" scaled="0"/>
              </a:gradFill>
              <a:latin typeface="Segoe UI Light"/>
            </a:endParaRPr>
          </a:p>
        </p:txBody>
      </p:sp>
      <p:sp>
        <p:nvSpPr>
          <p:cNvPr id="108" name="TextBox 107"/>
          <p:cNvSpPr txBox="1"/>
          <p:nvPr/>
        </p:nvSpPr>
        <p:spPr>
          <a:xfrm>
            <a:off x="10553179" y="3366397"/>
            <a:ext cx="1018024" cy="341632"/>
          </a:xfrm>
          <a:prstGeom prst="rect">
            <a:avLst/>
          </a:prstGeom>
          <a:noFill/>
        </p:spPr>
        <p:txBody>
          <a:bodyPr wrap="square">
            <a:spAutoFit/>
          </a:bodyPr>
          <a:lstStyle/>
          <a:p>
            <a:pPr lvl="0" defTabSz="932742">
              <a:lnSpc>
                <a:spcPct val="90000"/>
              </a:lnSpc>
              <a:spcBef>
                <a:spcPct val="20000"/>
              </a:spcBef>
              <a:buSzPct val="90000"/>
              <a:defRPr/>
            </a:pPr>
            <a:r>
              <a:rPr lang="en-US" b="1" dirty="0">
                <a:gradFill>
                  <a:gsLst>
                    <a:gs pos="1250">
                      <a:srgbClr val="505050"/>
                    </a:gs>
                    <a:gs pos="100000">
                      <a:srgbClr val="505050"/>
                    </a:gs>
                  </a:gsLst>
                  <a:lin ang="5400000" scaled="0"/>
                </a:gradFill>
                <a:latin typeface="Segoe UI Light"/>
              </a:rPr>
              <a:t>Sender</a:t>
            </a:r>
            <a:endParaRPr lang="en-US" sz="2000" b="1" dirty="0">
              <a:gradFill>
                <a:gsLst>
                  <a:gs pos="1250">
                    <a:srgbClr val="505050"/>
                  </a:gs>
                  <a:gs pos="100000">
                    <a:srgbClr val="505050"/>
                  </a:gs>
                </a:gsLst>
                <a:lin ang="5400000" scaled="0"/>
              </a:gradFill>
              <a:latin typeface="Segoe UI Light"/>
            </a:endParaRPr>
          </a:p>
        </p:txBody>
      </p:sp>
      <p:sp>
        <p:nvSpPr>
          <p:cNvPr id="109" name="TextBox 108"/>
          <p:cNvSpPr txBox="1"/>
          <p:nvPr/>
        </p:nvSpPr>
        <p:spPr>
          <a:xfrm>
            <a:off x="10553179" y="4803766"/>
            <a:ext cx="1018024" cy="341632"/>
          </a:xfrm>
          <a:prstGeom prst="rect">
            <a:avLst/>
          </a:prstGeom>
          <a:noFill/>
        </p:spPr>
        <p:txBody>
          <a:bodyPr wrap="square">
            <a:spAutoFit/>
          </a:bodyPr>
          <a:lstStyle/>
          <a:p>
            <a:pPr lvl="0" defTabSz="932742">
              <a:lnSpc>
                <a:spcPct val="90000"/>
              </a:lnSpc>
              <a:spcBef>
                <a:spcPct val="20000"/>
              </a:spcBef>
              <a:buSzPct val="90000"/>
              <a:defRPr/>
            </a:pPr>
            <a:r>
              <a:rPr lang="en-US" b="1" dirty="0">
                <a:gradFill>
                  <a:gsLst>
                    <a:gs pos="1250">
                      <a:srgbClr val="505050"/>
                    </a:gs>
                    <a:gs pos="100000">
                      <a:srgbClr val="505050"/>
                    </a:gs>
                  </a:gsLst>
                  <a:lin ang="5400000" scaled="0"/>
                </a:gradFill>
                <a:latin typeface="Segoe UI Light"/>
              </a:rPr>
              <a:t>Receiver</a:t>
            </a:r>
            <a:endParaRPr lang="en-US" sz="2000" b="1" dirty="0">
              <a:gradFill>
                <a:gsLst>
                  <a:gs pos="1250">
                    <a:srgbClr val="505050"/>
                  </a:gs>
                  <a:gs pos="100000">
                    <a:srgbClr val="505050"/>
                  </a:gs>
                </a:gsLst>
                <a:lin ang="5400000" scaled="0"/>
              </a:gradFill>
              <a:latin typeface="Segoe UI Light"/>
            </a:endParaRPr>
          </a:p>
        </p:txBody>
      </p:sp>
      <p:sp>
        <p:nvSpPr>
          <p:cNvPr id="110" name="TextBox 109"/>
          <p:cNvSpPr txBox="1"/>
          <p:nvPr/>
        </p:nvSpPr>
        <p:spPr>
          <a:xfrm>
            <a:off x="8083960" y="3366397"/>
            <a:ext cx="1018024" cy="341632"/>
          </a:xfrm>
          <a:prstGeom prst="rect">
            <a:avLst/>
          </a:prstGeom>
          <a:noFill/>
        </p:spPr>
        <p:txBody>
          <a:bodyPr wrap="square">
            <a:spAutoFit/>
          </a:bodyPr>
          <a:lstStyle/>
          <a:p>
            <a:pPr lvl="0" defTabSz="932742">
              <a:lnSpc>
                <a:spcPct val="90000"/>
              </a:lnSpc>
              <a:spcBef>
                <a:spcPct val="20000"/>
              </a:spcBef>
              <a:buSzPct val="90000"/>
              <a:defRPr/>
            </a:pPr>
            <a:r>
              <a:rPr lang="en-US" b="1" dirty="0">
                <a:gradFill>
                  <a:gsLst>
                    <a:gs pos="1250">
                      <a:srgbClr val="505050"/>
                    </a:gs>
                    <a:gs pos="100000">
                      <a:srgbClr val="505050"/>
                    </a:gs>
                  </a:gsLst>
                  <a:lin ang="5400000" scaled="0"/>
                </a:gradFill>
                <a:latin typeface="Segoe UI Light"/>
              </a:rPr>
              <a:t>Sender</a:t>
            </a:r>
            <a:endParaRPr lang="en-US" sz="2000" b="1" dirty="0">
              <a:gradFill>
                <a:gsLst>
                  <a:gs pos="1250">
                    <a:srgbClr val="505050"/>
                  </a:gs>
                  <a:gs pos="100000">
                    <a:srgbClr val="505050"/>
                  </a:gs>
                </a:gsLst>
                <a:lin ang="5400000" scaled="0"/>
              </a:gradFill>
              <a:latin typeface="Segoe UI Light"/>
            </a:endParaRPr>
          </a:p>
        </p:txBody>
      </p:sp>
      <p:sp>
        <p:nvSpPr>
          <p:cNvPr id="111" name="TextBox 110"/>
          <p:cNvSpPr txBox="1"/>
          <p:nvPr/>
        </p:nvSpPr>
        <p:spPr>
          <a:xfrm>
            <a:off x="6063345" y="3366397"/>
            <a:ext cx="1018024" cy="341632"/>
          </a:xfrm>
          <a:prstGeom prst="rect">
            <a:avLst/>
          </a:prstGeom>
          <a:noFill/>
        </p:spPr>
        <p:txBody>
          <a:bodyPr wrap="square">
            <a:spAutoFit/>
          </a:bodyPr>
          <a:lstStyle/>
          <a:p>
            <a:pPr lvl="0" defTabSz="932742">
              <a:lnSpc>
                <a:spcPct val="90000"/>
              </a:lnSpc>
              <a:spcBef>
                <a:spcPct val="20000"/>
              </a:spcBef>
              <a:buSzPct val="90000"/>
              <a:defRPr/>
            </a:pPr>
            <a:r>
              <a:rPr lang="en-US" b="1" dirty="0">
                <a:gradFill>
                  <a:gsLst>
                    <a:gs pos="1250">
                      <a:srgbClr val="505050"/>
                    </a:gs>
                    <a:gs pos="100000">
                      <a:srgbClr val="505050"/>
                    </a:gs>
                  </a:gsLst>
                  <a:lin ang="5400000" scaled="0"/>
                </a:gradFill>
                <a:latin typeface="Segoe UI Light"/>
              </a:rPr>
              <a:t>Receiver</a:t>
            </a:r>
            <a:endParaRPr lang="en-US" sz="2000" b="1" dirty="0">
              <a:gradFill>
                <a:gsLst>
                  <a:gs pos="1250">
                    <a:srgbClr val="505050"/>
                  </a:gs>
                  <a:gs pos="100000">
                    <a:srgbClr val="505050"/>
                  </a:gs>
                </a:gsLst>
                <a:lin ang="5400000" scaled="0"/>
              </a:gradFill>
              <a:latin typeface="Segoe UI Light"/>
            </a:endParaRPr>
          </a:p>
        </p:txBody>
      </p:sp>
      <p:sp>
        <p:nvSpPr>
          <p:cNvPr id="114" name="TextBox 113"/>
          <p:cNvSpPr txBox="1"/>
          <p:nvPr/>
        </p:nvSpPr>
        <p:spPr>
          <a:xfrm>
            <a:off x="777834" y="3104668"/>
            <a:ext cx="4751937" cy="707886"/>
          </a:xfrm>
          <a:prstGeom prst="rect">
            <a:avLst/>
          </a:prstGeom>
          <a:noFill/>
        </p:spPr>
        <p:txBody>
          <a:bodyPr wrap="square">
            <a:spAutoFit/>
          </a:bodyPr>
          <a:lstStyle/>
          <a:p>
            <a:pPr marL="280121" lvl="0" indent="-342900" defTabSz="932742">
              <a:lnSpc>
                <a:spcPct val="90000"/>
              </a:lnSpc>
              <a:spcBef>
                <a:spcPct val="20000"/>
              </a:spcBef>
              <a:buSzPct val="90000"/>
              <a:buFont typeface="Arial" pitchFamily="34" charset="0"/>
              <a:buChar char="•"/>
              <a:defRPr/>
            </a:pPr>
            <a:r>
              <a:rPr lang="en-US" altLang="zh-TW" sz="2000" dirty="0">
                <a:gradFill>
                  <a:gsLst>
                    <a:gs pos="1250">
                      <a:srgbClr val="505050"/>
                    </a:gs>
                    <a:gs pos="100000">
                      <a:srgbClr val="505050"/>
                    </a:gs>
                  </a:gsLst>
                  <a:lin ang="5400000" scaled="0"/>
                </a:gradFill>
                <a:latin typeface="Segoe UI Light"/>
              </a:rPr>
              <a:t>Report the T</a:t>
            </a:r>
            <a:r>
              <a:rPr lang="en-US" sz="2000" dirty="0">
                <a:gradFill>
                  <a:gsLst>
                    <a:gs pos="1250">
                      <a:srgbClr val="505050"/>
                    </a:gs>
                    <a:gs pos="100000">
                      <a:srgbClr val="505050"/>
                    </a:gs>
                  </a:gsLst>
                  <a:lin ang="5400000" scaled="0"/>
                </a:gradFill>
                <a:latin typeface="Segoe UI Light"/>
              </a:rPr>
              <a:t>ask Status </a:t>
            </a:r>
          </a:p>
          <a:p>
            <a:pPr marL="737321" lvl="1" indent="-342900" defTabSz="932742">
              <a:lnSpc>
                <a:spcPct val="90000"/>
              </a:lnSpc>
              <a:spcBef>
                <a:spcPct val="20000"/>
              </a:spcBef>
              <a:buSzPct val="90000"/>
              <a:buFont typeface="Arial" pitchFamily="34" charset="0"/>
              <a:buChar char="•"/>
              <a:defRPr/>
            </a:pPr>
            <a:r>
              <a:rPr lang="en-US" sz="2000" dirty="0">
                <a:gradFill>
                  <a:gsLst>
                    <a:gs pos="1250">
                      <a:srgbClr val="505050"/>
                    </a:gs>
                    <a:gs pos="100000">
                      <a:srgbClr val="505050"/>
                    </a:gs>
                  </a:gsLst>
                  <a:lin ang="5400000" scaled="0"/>
                </a:gradFill>
                <a:latin typeface="Segoe UI Light"/>
              </a:rPr>
              <a:t>Success/Fail</a:t>
            </a:r>
          </a:p>
        </p:txBody>
      </p:sp>
      <p:sp>
        <p:nvSpPr>
          <p:cNvPr id="115" name="TextBox 114"/>
          <p:cNvSpPr txBox="1"/>
          <p:nvPr/>
        </p:nvSpPr>
        <p:spPr>
          <a:xfrm>
            <a:off x="770817" y="2403925"/>
            <a:ext cx="4751937" cy="369332"/>
          </a:xfrm>
          <a:prstGeom prst="rect">
            <a:avLst/>
          </a:prstGeom>
          <a:noFill/>
        </p:spPr>
        <p:txBody>
          <a:bodyPr wrap="square">
            <a:spAutoFit/>
          </a:bodyPr>
          <a:lstStyle/>
          <a:p>
            <a:pPr marL="280121" indent="-342900" defTabSz="932742">
              <a:lnSpc>
                <a:spcPct val="90000"/>
              </a:lnSpc>
              <a:spcBef>
                <a:spcPct val="20000"/>
              </a:spcBef>
              <a:buSzPct val="90000"/>
              <a:buFont typeface="Arial" pitchFamily="34" charset="0"/>
              <a:buChar char="•"/>
              <a:defRPr/>
            </a:pPr>
            <a:r>
              <a:rPr lang="en-US" sz="2000" dirty="0">
                <a:gradFill>
                  <a:gsLst>
                    <a:gs pos="1250">
                      <a:srgbClr val="505050"/>
                    </a:gs>
                    <a:gs pos="100000">
                      <a:srgbClr val="505050"/>
                    </a:gs>
                  </a:gsLst>
                  <a:lin ang="5400000" scaled="0"/>
                </a:gradFill>
                <a:latin typeface="Segoe UI Light"/>
              </a:rPr>
              <a:t>Launch/Delete via Service Fabric API</a:t>
            </a:r>
          </a:p>
        </p:txBody>
      </p:sp>
      <p:sp>
        <p:nvSpPr>
          <p:cNvPr id="116" name="TextBox 115"/>
          <p:cNvSpPr txBox="1"/>
          <p:nvPr/>
        </p:nvSpPr>
        <p:spPr>
          <a:xfrm>
            <a:off x="765424" y="2771166"/>
            <a:ext cx="4751937" cy="369332"/>
          </a:xfrm>
          <a:prstGeom prst="rect">
            <a:avLst/>
          </a:prstGeom>
          <a:noFill/>
        </p:spPr>
        <p:txBody>
          <a:bodyPr wrap="square">
            <a:spAutoFit/>
          </a:bodyPr>
          <a:lstStyle/>
          <a:p>
            <a:pPr marL="280121" indent="-342900" defTabSz="932742">
              <a:lnSpc>
                <a:spcPct val="90000"/>
              </a:lnSpc>
              <a:spcBef>
                <a:spcPct val="20000"/>
              </a:spcBef>
              <a:buSzPct val="90000"/>
              <a:buFont typeface="Arial" pitchFamily="34" charset="0"/>
              <a:buChar char="•"/>
              <a:defRPr/>
            </a:pPr>
            <a:r>
              <a:rPr lang="en-US" sz="2000" dirty="0">
                <a:gradFill>
                  <a:gsLst>
                    <a:gs pos="1250">
                      <a:srgbClr val="505050"/>
                    </a:gs>
                    <a:gs pos="100000">
                      <a:srgbClr val="505050"/>
                    </a:gs>
                  </a:gsLst>
                  <a:lin ang="5400000" scaled="0"/>
                </a:gradFill>
                <a:latin typeface="Segoe UI Light"/>
              </a:rPr>
              <a:t>Restart by Topic of Service Bus</a:t>
            </a:r>
          </a:p>
        </p:txBody>
      </p:sp>
    </p:spTree>
    <p:extLst>
      <p:ext uri="{BB962C8B-B14F-4D97-AF65-F5344CB8AC3E}">
        <p14:creationId xmlns:p14="http://schemas.microsoft.com/office/powerpoint/2010/main" val="3185262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27" grpId="0" animBg="1"/>
      <p:bldP spid="28" grpId="0" animBg="1"/>
      <p:bldP spid="26" grpId="0" animBg="1"/>
      <p:bldP spid="106" grpId="0"/>
      <p:bldP spid="108" grpId="0"/>
      <p:bldP spid="109" grpId="0"/>
      <p:bldP spid="110" grpId="0"/>
      <p:bldP spid="111" grpId="0"/>
      <p:bldP spid="114" grpId="0"/>
      <p:bldP spid="115" grpId="0"/>
      <p:bldP spid="1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altLang="zh-TW" sz="4705" b="0" i="0" u="none" strike="noStrike" kern="1200" cap="none" spc="-100" normalizeH="0" baseline="0" noProof="0" dirty="0">
                <a:ln w="3175">
                  <a:noFill/>
                </a:ln>
                <a:solidFill>
                  <a:srgbClr val="FFFFFF"/>
                </a:solidFill>
                <a:effectLst/>
                <a:uLnTx/>
                <a:uFillTx/>
                <a:latin typeface="+mj-lt"/>
                <a:ea typeface="+mn-ea"/>
                <a:cs typeface="Segoe UI" pitchFamily="34" charset="0"/>
              </a:rPr>
              <a:t>Project Structure</a:t>
            </a:r>
            <a:endPar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80" name="TextBox 79"/>
          <p:cNvSpPr txBox="1"/>
          <p:nvPr/>
        </p:nvSpPr>
        <p:spPr>
          <a:xfrm>
            <a:off x="5554462" y="1688661"/>
            <a:ext cx="5578136" cy="267765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69696"/>
                </a:solidFill>
                <a:effectLst/>
                <a:uLnTx/>
                <a:uFillTx/>
              </a:rPr>
              <a:t>Folder:</a:t>
            </a:r>
            <a:r>
              <a:rPr kumimoji="0" lang="en-US" sz="2400" b="0" i="0" u="none" strike="noStrike" kern="0" cap="none" spc="0" normalizeH="0" baseline="0" noProof="0" dirty="0">
                <a:ln>
                  <a:noFill/>
                </a:ln>
                <a:solidFill>
                  <a:srgbClr val="969696"/>
                </a:solidFill>
                <a:effectLst/>
                <a:uLnTx/>
                <a:uFillTx/>
              </a:rPr>
              <a:t> </a:t>
            </a:r>
            <a:r>
              <a:rPr kumimoji="0" lang="en-US" sz="2400" b="0" i="0" u="none" strike="noStrike" kern="0" cap="none" spc="0" normalizeH="0" baseline="0" noProof="0" dirty="0" err="1">
                <a:ln>
                  <a:noFill/>
                </a:ln>
                <a:solidFill>
                  <a:srgbClr val="969696"/>
                </a:solidFill>
                <a:effectLst/>
                <a:uLnTx/>
                <a:uFillTx/>
              </a:rPr>
              <a:t>sfBackendService</a:t>
            </a:r>
            <a:endParaRPr kumimoji="0" lang="en-US" sz="2400" b="0" i="0" u="none" strike="noStrike" kern="0" cap="none" spc="0" normalizeH="0" baseline="0" noProof="0" dirty="0">
              <a:ln>
                <a:noFill/>
              </a:ln>
              <a:solidFill>
                <a:srgbClr val="969696"/>
              </a:solidFill>
              <a:effectLst/>
              <a:uLnTx/>
              <a:uFillTx/>
            </a:endParaRPr>
          </a:p>
          <a:p>
            <a:pPr marL="0" marR="0" lvl="0" indent="0" defTabSz="914367" eaLnBrk="1" fontAlgn="auto" latinLnBrk="0" hangingPunct="1">
              <a:lnSpc>
                <a:spcPct val="100000"/>
              </a:lnSpc>
              <a:spcBef>
                <a:spcPts val="0"/>
              </a:spcBef>
              <a:spcAft>
                <a:spcPts val="0"/>
              </a:spcAft>
              <a:buClrTx/>
              <a:buSzTx/>
              <a:buFontTx/>
              <a:buNone/>
              <a:tabLst/>
              <a:defRPr/>
            </a:pPr>
            <a:r>
              <a:rPr lang="en-US" sz="2400" b="1" kern="0" dirty="0">
                <a:solidFill>
                  <a:srgbClr val="969696"/>
                </a:solidFill>
              </a:rPr>
              <a:t>2</a:t>
            </a:r>
            <a:r>
              <a:rPr kumimoji="0" lang="en-US" sz="2400" b="1" i="0" u="none" strike="noStrike" kern="0" cap="none" spc="0" normalizeH="0" baseline="0" noProof="0" dirty="0">
                <a:ln>
                  <a:noFill/>
                </a:ln>
                <a:solidFill>
                  <a:srgbClr val="969696"/>
                </a:solidFill>
                <a:effectLst/>
                <a:uLnTx/>
                <a:uFillTx/>
              </a:rPr>
              <a:t> Projects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kern="0" dirty="0" err="1">
                <a:solidFill>
                  <a:srgbClr val="969696"/>
                </a:solidFill>
              </a:rPr>
              <a:t>IoTHubEventProcessor</a:t>
            </a:r>
            <a:endParaRPr kumimoji="0" lang="en-US" sz="2400" b="0" i="0" u="none" strike="noStrike" kern="0" cap="none" spc="0" normalizeH="0" baseline="0" noProof="0" dirty="0">
              <a:ln>
                <a:noFill/>
              </a:ln>
              <a:solidFill>
                <a:srgbClr val="969696"/>
              </a:solidFill>
              <a:effectLst/>
              <a:uLnTx/>
              <a:uFillTx/>
            </a:endParaRPr>
          </a:p>
          <a:p>
            <a:pPr marR="0" lvl="0" defTabSz="914367" eaLnBrk="1" fontAlgn="auto" latinLnBrk="0" hangingPunct="1">
              <a:lnSpc>
                <a:spcPct val="100000"/>
              </a:lnSpc>
              <a:spcBef>
                <a:spcPts val="0"/>
              </a:spcBef>
              <a:spcAft>
                <a:spcPts val="0"/>
              </a:spcAft>
              <a:buClrTx/>
              <a:buSzTx/>
              <a:tabLst/>
              <a:defRPr/>
            </a:pPr>
            <a:r>
              <a:rPr lang="en-US" sz="2400" kern="0" dirty="0">
                <a:solidFill>
                  <a:srgbClr val="969696"/>
                </a:solidFill>
              </a:rPr>
              <a:t>    </a:t>
            </a:r>
            <a:r>
              <a:rPr kumimoji="0" lang="en-US" sz="2400" b="0" i="0" u="none" strike="noStrike" kern="0" cap="none" spc="0" normalizeH="0" baseline="0" noProof="0" dirty="0">
                <a:ln>
                  <a:noFill/>
                </a:ln>
                <a:solidFill>
                  <a:srgbClr val="969696"/>
                </a:solidFill>
                <a:effectLst/>
                <a:uLnTx/>
                <a:uFillTx/>
              </a:rPr>
              <a:t>IoT Hub Receiver</a:t>
            </a:r>
          </a:p>
          <a:p>
            <a:pPr marL="342900" lvl="0" indent="-342900" defTabSz="914367">
              <a:buFont typeface="Arial" panose="020B0604020202020204" pitchFamily="34" charset="0"/>
              <a:buChar char="•"/>
              <a:defRPr/>
            </a:pPr>
            <a:r>
              <a:rPr lang="en-US" altLang="zh-TW" sz="2400" b="1" kern="0" dirty="0" err="1">
                <a:solidFill>
                  <a:srgbClr val="969696"/>
                </a:solidFill>
              </a:rPr>
              <a:t>IoTHubEventProcessorUnitTest</a:t>
            </a:r>
            <a:endParaRPr lang="en-US" altLang="zh-TW" sz="2400" b="1" kern="0" dirty="0">
              <a:solidFill>
                <a:srgbClr val="969696"/>
              </a:solidFill>
            </a:endParaRPr>
          </a:p>
          <a:p>
            <a:pPr lvl="0" defTabSz="914367">
              <a:defRPr/>
            </a:pPr>
            <a:r>
              <a:rPr kumimoji="0" lang="en-US" sz="2400" b="1" i="0" u="none" strike="noStrike" kern="0" cap="none" spc="0" normalizeH="0" noProof="0" dirty="0">
                <a:ln>
                  <a:noFill/>
                </a:ln>
                <a:solidFill>
                  <a:srgbClr val="969696"/>
                </a:solidFill>
                <a:effectLst/>
                <a:uLnTx/>
                <a:uFillTx/>
              </a:rPr>
              <a:t>    </a:t>
            </a:r>
            <a:r>
              <a:rPr kumimoji="0" lang="en-US" sz="2400" b="0" i="0" u="none" strike="noStrike" kern="0" cap="none" spc="0" normalizeH="0" baseline="0" noProof="0" dirty="0">
                <a:ln>
                  <a:noFill/>
                </a:ln>
                <a:solidFill>
                  <a:srgbClr val="969696"/>
                </a:solidFill>
                <a:effectLst/>
                <a:uLnTx/>
                <a:uFillTx/>
              </a:rPr>
              <a:t>The unit test for </a:t>
            </a:r>
            <a:r>
              <a:rPr lang="en-US" altLang="zh-TW" sz="2400" kern="0" dirty="0">
                <a:solidFill>
                  <a:srgbClr val="969696"/>
                </a:solidFill>
              </a:rPr>
              <a:t>IoT Hub Receiver</a:t>
            </a:r>
            <a:endParaRPr kumimoji="0" lang="en-US" sz="2400" b="0" i="0" u="none" strike="noStrike" kern="0" cap="none" spc="0" normalizeH="0" baseline="0" noProof="0" dirty="0">
              <a:ln>
                <a:noFill/>
              </a:ln>
              <a:solidFill>
                <a:srgbClr val="969696"/>
              </a:solidFill>
              <a:effectLst/>
              <a:uLnTx/>
              <a:uFillTx/>
            </a:endParaRP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rgbClr val="969696"/>
              </a:solidFill>
              <a:effectLst/>
              <a:uLnTx/>
              <a:uFillTx/>
            </a:endParaRPr>
          </a:p>
        </p:txBody>
      </p:sp>
      <p:pic>
        <p:nvPicPr>
          <p:cNvPr id="2" name="Picture 1"/>
          <p:cNvPicPr>
            <a:picLocks noChangeAspect="1"/>
          </p:cNvPicPr>
          <p:nvPr/>
        </p:nvPicPr>
        <p:blipFill>
          <a:blip r:embed="rId3"/>
          <a:stretch>
            <a:fillRect/>
          </a:stretch>
        </p:blipFill>
        <p:spPr>
          <a:xfrm>
            <a:off x="965308" y="1688661"/>
            <a:ext cx="3687660" cy="3806617"/>
          </a:xfrm>
          <a:prstGeom prst="rect">
            <a:avLst/>
          </a:prstGeom>
        </p:spPr>
      </p:pic>
    </p:spTree>
    <p:extLst>
      <p:ext uri="{BB962C8B-B14F-4D97-AF65-F5344CB8AC3E}">
        <p14:creationId xmlns:p14="http://schemas.microsoft.com/office/powerpoint/2010/main" val="27847989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What the next we can do </a:t>
            </a:r>
            <a:endParaRPr lang="zh-TW" altLang="en-US" dirty="0"/>
          </a:p>
        </p:txBody>
      </p:sp>
      <p:sp>
        <p:nvSpPr>
          <p:cNvPr id="30" name="Content Placeholder 4"/>
          <p:cNvSpPr txBox="1">
            <a:spLocks/>
          </p:cNvSpPr>
          <p:nvPr/>
        </p:nvSpPr>
        <p:spPr>
          <a:xfrm>
            <a:off x="838200" y="1825625"/>
            <a:ext cx="10515600" cy="333603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ltLang="zh-TW" sz="3200" dirty="0"/>
              <a:t>Read the telemetry data by per partition of IoT Hub</a:t>
            </a:r>
          </a:p>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r>
              <a:rPr lang="en-US" altLang="zh-TW" sz="3200" noProof="0" dirty="0"/>
              <a:t>Resume the data ingestion by the last stopped time</a:t>
            </a:r>
            <a:endParaRPr kumimoji="0" lang="en-US" altLang="zh-TW" sz="32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endParaRPr>
          </a:p>
          <a:p>
            <a:pPr marL="514350" marR="0" lvl="0" indent="-514350" algn="l" defTabSz="914367" rtl="0" eaLnBrk="1" fontAlgn="auto" latinLnBrk="0" hangingPunct="1">
              <a:lnSpc>
                <a:spcPct val="90000"/>
              </a:lnSpc>
              <a:spcBef>
                <a:spcPct val="20000"/>
              </a:spcBef>
              <a:spcAft>
                <a:spcPts val="0"/>
              </a:spcAft>
              <a:buClrTx/>
              <a:buSzPct val="90000"/>
              <a:buFont typeface="+mj-lt"/>
              <a:buAutoNum type="arabicPeriod"/>
              <a:tabLst/>
              <a:defRPr/>
            </a:pPr>
            <a:endParaRPr kumimoji="0" lang="en-US" altLang="zh-TW"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zh-TW" altLang="en-US" sz="3921"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3078682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01992" y="1321353"/>
            <a:ext cx="10008983" cy="5347411"/>
          </a:xfrm>
          <a:prstGeom prst="rect">
            <a:avLst/>
          </a:prstGeom>
        </p:spPr>
      </p:pic>
      <p:sp>
        <p:nvSpPr>
          <p:cNvPr id="4" name="Title 3"/>
          <p:cNvSpPr>
            <a:spLocks noGrp="1"/>
          </p:cNvSpPr>
          <p:nvPr>
            <p:ph type="title"/>
          </p:nvPr>
        </p:nvSpPr>
        <p:spPr/>
        <p:txBody>
          <a:bodyPr/>
          <a:lstStyle/>
          <a:p>
            <a:r>
              <a:rPr lang="en-US" dirty="0"/>
              <a:t>Architecture</a:t>
            </a:r>
          </a:p>
        </p:txBody>
      </p:sp>
      <p:sp>
        <p:nvSpPr>
          <p:cNvPr id="7" name="Rectangle 6"/>
          <p:cNvSpPr/>
          <p:nvPr/>
        </p:nvSpPr>
        <p:spPr bwMode="auto">
          <a:xfrm>
            <a:off x="7101556" y="4500978"/>
            <a:ext cx="1358452" cy="805960"/>
          </a:xfrm>
          <a:prstGeom prst="rect">
            <a:avLst/>
          </a:prstGeom>
          <a:no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8" name="Arrow: Down 7"/>
          <p:cNvSpPr/>
          <p:nvPr/>
        </p:nvSpPr>
        <p:spPr bwMode="auto">
          <a:xfrm rot="2522016">
            <a:off x="8307608" y="4109195"/>
            <a:ext cx="304800" cy="332509"/>
          </a:xfrm>
          <a:prstGeom prst="downArrow">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90696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865" y="1268486"/>
            <a:ext cx="10779258" cy="5693866"/>
          </a:xfrm>
          <a:prstGeom prst="rect">
            <a:avLst/>
          </a:prstGeom>
          <a:noFill/>
        </p:spPr>
        <p:txBody>
          <a:bodyPr wrap="square" rtlCol="0">
            <a:spAutoFit/>
          </a:bodyPr>
          <a:lstStyle/>
          <a:p>
            <a:r>
              <a:rPr lang="en-US" altLang="zh-TW" sz="3200" dirty="0">
                <a:latin typeface="+mj-ea"/>
                <a:ea typeface="+mj-ea"/>
              </a:rPr>
              <a:t>Goal</a:t>
            </a:r>
            <a:endParaRPr lang="en-US" altLang="zh-TW" sz="2000" dirty="0">
              <a:latin typeface="+mj-ea"/>
              <a:ea typeface="+mj-ea"/>
            </a:endParaRPr>
          </a:p>
          <a:p>
            <a:pPr marL="342900" indent="-342900">
              <a:buFont typeface="Arial" panose="020B0604020202020204" pitchFamily="34" charset="0"/>
              <a:buChar char="•"/>
            </a:pPr>
            <a:r>
              <a:rPr lang="en-US" altLang="zh-TW" sz="2000" dirty="0"/>
              <a:t>Handle the real-time data processing from IoT Hub to validate the messages, watch the alarms with a rule engine, store the historic data and feed the telemetry data to back-end service for remote monitoring.</a:t>
            </a:r>
          </a:p>
          <a:p>
            <a:endParaRPr lang="en-US" altLang="zh-TW" sz="2000" dirty="0"/>
          </a:p>
          <a:p>
            <a:r>
              <a:rPr lang="en-US" altLang="zh-TW" sz="3200" dirty="0">
                <a:latin typeface="+mj-ea"/>
                <a:ea typeface="+mj-ea"/>
              </a:rPr>
              <a:t>Features</a:t>
            </a:r>
          </a:p>
          <a:p>
            <a:pPr marL="342900" indent="-342900">
              <a:buFont typeface="Arial" panose="020B0604020202020204" pitchFamily="34" charset="0"/>
              <a:buChar char="•"/>
            </a:pPr>
            <a:r>
              <a:rPr lang="en-US" altLang="zh-TW" sz="2000" dirty="0"/>
              <a:t>Processing telemetry data from IoT Hub by </a:t>
            </a:r>
            <a:r>
              <a:rPr lang="en-US" altLang="zh-TW" sz="2000" dirty="0" err="1"/>
              <a:t>EventProcessorHost</a:t>
            </a:r>
            <a:r>
              <a:rPr lang="en-US" altLang="zh-TW" sz="2000" dirty="0"/>
              <a:t> library</a:t>
            </a:r>
          </a:p>
          <a:p>
            <a:pPr marL="342900" indent="-342900">
              <a:buFont typeface="Arial" panose="020B0604020202020204" pitchFamily="34" charset="0"/>
              <a:buChar char="•"/>
            </a:pPr>
            <a:r>
              <a:rPr lang="en-US" altLang="zh-TW" sz="2000" dirty="0"/>
              <a:t>Message validation</a:t>
            </a:r>
            <a:endParaRPr lang="en-US" altLang="zh-TW" sz="2000" dirty="0">
              <a:solidFill>
                <a:schemeClr val="tx2">
                  <a:lumMod val="90000"/>
                </a:schemeClr>
              </a:solidFill>
            </a:endParaRPr>
          </a:p>
          <a:p>
            <a:pPr marL="342900" indent="-342900">
              <a:buFont typeface="Arial" panose="020B0604020202020204" pitchFamily="34" charset="0"/>
              <a:buChar char="•"/>
            </a:pPr>
            <a:r>
              <a:rPr lang="en-US" altLang="zh-TW" sz="2000" dirty="0"/>
              <a:t>Alarm Rule Engine</a:t>
            </a:r>
            <a:endParaRPr lang="en-US" altLang="zh-TW" sz="2000" dirty="0">
              <a:solidFill>
                <a:schemeClr val="tx2">
                  <a:lumMod val="90000"/>
                </a:schemeClr>
              </a:solidFill>
            </a:endParaRPr>
          </a:p>
          <a:p>
            <a:pPr marL="342900" indent="-342900">
              <a:buFont typeface="Arial" panose="020B0604020202020204" pitchFamily="34" charset="0"/>
              <a:buChar char="•"/>
            </a:pPr>
            <a:r>
              <a:rPr lang="en-US" altLang="zh-TW" sz="2000" dirty="0"/>
              <a:t>Fire the alarm message to the back-end service</a:t>
            </a:r>
          </a:p>
          <a:p>
            <a:pPr marL="342900" indent="-342900">
              <a:buFont typeface="Arial" panose="020B0604020202020204" pitchFamily="34" charset="0"/>
              <a:buChar char="•"/>
            </a:pPr>
            <a:r>
              <a:rPr lang="en-US" altLang="zh-TW" sz="2000" dirty="0"/>
              <a:t>Store the historic data and alarm messages in Cosmos DB</a:t>
            </a:r>
          </a:p>
          <a:p>
            <a:pPr marL="342900" indent="-342900">
              <a:buFont typeface="Arial" panose="020B0604020202020204" pitchFamily="34" charset="0"/>
              <a:buChar char="•"/>
            </a:pPr>
            <a:r>
              <a:rPr lang="en-US" altLang="zh-TW" sz="2000" dirty="0"/>
              <a:t>Feed the telemetry data to the back-end service for real-time dashboard</a:t>
            </a:r>
          </a:p>
          <a:p>
            <a:pPr marL="342900" indent="-342900">
              <a:buFont typeface="Arial" panose="020B0604020202020204" pitchFamily="34" charset="0"/>
              <a:buChar char="•"/>
            </a:pPr>
            <a:r>
              <a:rPr lang="en-US" altLang="zh-TW" sz="2000" dirty="0"/>
              <a:t>Heartbeat supported</a:t>
            </a:r>
          </a:p>
          <a:p>
            <a:pPr marL="342900" indent="-342900">
              <a:buFont typeface="Arial" panose="020B0604020202020204" pitchFamily="34" charset="0"/>
              <a:buChar char="•"/>
            </a:pPr>
            <a:r>
              <a:rPr lang="en-US" altLang="zh-TW" sz="2000" dirty="0"/>
              <a:t>Failover on IoT</a:t>
            </a:r>
            <a:r>
              <a:rPr lang="zh-TW" altLang="en-US" sz="2000" dirty="0"/>
              <a:t> </a:t>
            </a:r>
            <a:r>
              <a:rPr lang="en-US" altLang="zh-TW" sz="2000" dirty="0"/>
              <a:t>Hub</a:t>
            </a:r>
          </a:p>
          <a:p>
            <a:pPr marL="342900" indent="-342900">
              <a:buFont typeface="Arial" panose="020B0604020202020204" pitchFamily="34" charset="0"/>
              <a:buChar char="•"/>
            </a:pPr>
            <a:r>
              <a:rPr lang="en-US" altLang="zh-TW" sz="2000" dirty="0"/>
              <a:t>Lifecycle management (Start/Restart/Stop/Shutdown)</a:t>
            </a:r>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endParaRPr lang="zh-TW" altLang="en-US" sz="2000" dirty="0"/>
          </a:p>
        </p:txBody>
      </p:sp>
      <p:sp>
        <p:nvSpPr>
          <p:cNvPr id="7" name="Title 3"/>
          <p:cNvSpPr>
            <a:spLocks noGrp="1"/>
          </p:cNvSpPr>
          <p:nvPr>
            <p:ph type="title"/>
          </p:nvPr>
        </p:nvSpPr>
        <p:spPr>
          <a:xfrm>
            <a:off x="269240" y="289511"/>
            <a:ext cx="11655840" cy="899665"/>
          </a:xfrm>
        </p:spPr>
        <p:txBody>
          <a:bodyPr/>
          <a:lstStyle/>
          <a:p>
            <a:r>
              <a:rPr lang="en-US" dirty="0"/>
              <a:t>IoT Hub Receiver</a:t>
            </a:r>
          </a:p>
        </p:txBody>
      </p:sp>
    </p:spTree>
    <p:extLst>
      <p:ext uri="{BB962C8B-B14F-4D97-AF65-F5344CB8AC3E}">
        <p14:creationId xmlns:p14="http://schemas.microsoft.com/office/powerpoint/2010/main" val="2942610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Diagram</a:t>
            </a:r>
          </a:p>
        </p:txBody>
      </p:sp>
      <p:sp>
        <p:nvSpPr>
          <p:cNvPr id="2" name="Rectangle: Rounded Corners 1"/>
          <p:cNvSpPr/>
          <p:nvPr/>
        </p:nvSpPr>
        <p:spPr bwMode="auto">
          <a:xfrm>
            <a:off x="254547" y="1391138"/>
            <a:ext cx="11843667" cy="5304322"/>
          </a:xfrm>
          <a:prstGeom prst="roundRect">
            <a:avLst/>
          </a:prstGeom>
          <a:solidFill>
            <a:srgbClr val="BAD80A"/>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zh-TW" alt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TextBox 42"/>
          <p:cNvSpPr txBox="1"/>
          <p:nvPr/>
        </p:nvSpPr>
        <p:spPr>
          <a:xfrm>
            <a:off x="791710" y="2133333"/>
            <a:ext cx="3255762" cy="333617"/>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Azure</a:t>
            </a:r>
          </a:p>
        </p:txBody>
      </p:sp>
      <p:sp>
        <p:nvSpPr>
          <p:cNvPr id="46" name="Rectangle: Rounded Corners 45"/>
          <p:cNvSpPr/>
          <p:nvPr/>
        </p:nvSpPr>
        <p:spPr bwMode="auto">
          <a:xfrm>
            <a:off x="4404133" y="1545717"/>
            <a:ext cx="1284642" cy="607167"/>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SQL DB</a:t>
            </a:r>
          </a:p>
        </p:txBody>
      </p:sp>
      <p:sp>
        <p:nvSpPr>
          <p:cNvPr id="29" name="Rectangle: Rounded Corners 28"/>
          <p:cNvSpPr/>
          <p:nvPr/>
        </p:nvSpPr>
        <p:spPr bwMode="auto">
          <a:xfrm>
            <a:off x="5979659" y="1557415"/>
            <a:ext cx="1179451" cy="562262"/>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err="1">
                <a:ln>
                  <a:noFill/>
                </a:ln>
                <a:solidFill>
                  <a:schemeClr val="bg2"/>
                </a:solidFill>
                <a:effectLst/>
                <a:uLnTx/>
                <a:uFillTx/>
                <a:ea typeface="Segoe UI" pitchFamily="34" charset="0"/>
                <a:cs typeface="Segoe UI" pitchFamily="34" charset="0"/>
              </a:rPr>
              <a:t>OpsAlarm</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34" name="Rectangle: Rounded Corners 33"/>
          <p:cNvSpPr/>
          <p:nvPr/>
        </p:nvSpPr>
        <p:spPr bwMode="auto">
          <a:xfrm>
            <a:off x="384510" y="3284979"/>
            <a:ext cx="1848966" cy="2543813"/>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IoT Hub Alias </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35" name="Rectangle: Rounded Corners 34"/>
          <p:cNvSpPr/>
          <p:nvPr/>
        </p:nvSpPr>
        <p:spPr bwMode="auto">
          <a:xfrm>
            <a:off x="584364" y="3765492"/>
            <a:ext cx="1434264"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(Primary)</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Rounded Corners 35"/>
          <p:cNvSpPr/>
          <p:nvPr/>
        </p:nvSpPr>
        <p:spPr bwMode="auto">
          <a:xfrm>
            <a:off x="591860" y="4716690"/>
            <a:ext cx="1434265" cy="8964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(Secondary)</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Rectangle: Rounded Corners 73"/>
          <p:cNvSpPr/>
          <p:nvPr/>
        </p:nvSpPr>
        <p:spPr bwMode="auto">
          <a:xfrm>
            <a:off x="10589361" y="2923985"/>
            <a:ext cx="1292562" cy="1232542"/>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Admin Web</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104" name="Rectangle: Rounded Corners 103"/>
          <p:cNvSpPr/>
          <p:nvPr/>
        </p:nvSpPr>
        <p:spPr bwMode="auto">
          <a:xfrm>
            <a:off x="2884456" y="1560785"/>
            <a:ext cx="1246188" cy="592099"/>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a:t>
            </a:r>
          </a:p>
        </p:txBody>
      </p:sp>
      <p:sp>
        <p:nvSpPr>
          <p:cNvPr id="37" name="Rectangle: Rounded Corners 36"/>
          <p:cNvSpPr/>
          <p:nvPr/>
        </p:nvSpPr>
        <p:spPr bwMode="auto">
          <a:xfrm>
            <a:off x="7453543" y="1566923"/>
            <a:ext cx="1184891" cy="61305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Cosmos DB</a:t>
            </a:r>
          </a:p>
        </p:txBody>
      </p:sp>
      <p:sp>
        <p:nvSpPr>
          <p:cNvPr id="38" name="Rectangle: Rounded Corners 37"/>
          <p:cNvSpPr/>
          <p:nvPr/>
        </p:nvSpPr>
        <p:spPr bwMode="auto">
          <a:xfrm>
            <a:off x="10584941" y="5889097"/>
            <a:ext cx="1269490" cy="491015"/>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err="1">
                <a:ln>
                  <a:noFill/>
                </a:ln>
                <a:solidFill>
                  <a:schemeClr val="bg2"/>
                </a:solidFill>
                <a:effectLst/>
                <a:uLnTx/>
                <a:uFillTx/>
                <a:ea typeface="Segoe UI" pitchFamily="34" charset="0"/>
                <a:cs typeface="Segoe UI" pitchFamily="34" charset="0"/>
              </a:rPr>
              <a:t>OpsInfra</a:t>
            </a:r>
            <a:endPar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endParaRPr>
          </a:p>
        </p:txBody>
      </p:sp>
      <p:sp>
        <p:nvSpPr>
          <p:cNvPr id="51" name="Rectangle: Rounded Corners 50"/>
          <p:cNvSpPr/>
          <p:nvPr/>
        </p:nvSpPr>
        <p:spPr bwMode="auto">
          <a:xfrm>
            <a:off x="2650256" y="2933340"/>
            <a:ext cx="7673867" cy="3529980"/>
          </a:xfrm>
          <a:prstGeom prst="round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solidFill>
                  <a:schemeClr val="bg2"/>
                </a:solidFill>
                <a:effectLst/>
                <a:uLnTx/>
                <a:uFillTx/>
                <a:ea typeface="Segoe UI" pitchFamily="34" charset="0"/>
                <a:cs typeface="Segoe UI" pitchFamily="34" charset="0"/>
              </a:rPr>
              <a:t>IoT Hub Receiver</a:t>
            </a:r>
            <a:endParaRPr kumimoji="0" lang="zh-TW" altLang="en-US" sz="1372" b="0" i="0" u="none" strike="noStrike" kern="0" cap="none" spc="0" normalizeH="0" baseline="0" noProof="0" dirty="0" err="1">
              <a:ln>
                <a:noFill/>
              </a:ln>
              <a:solidFill>
                <a:schemeClr val="bg2"/>
              </a:solidFill>
              <a:effectLst/>
              <a:uLnTx/>
              <a:uFillTx/>
              <a:ea typeface="Segoe UI" pitchFamily="34" charset="0"/>
              <a:cs typeface="Segoe UI" pitchFamily="34" charset="0"/>
            </a:endParaRPr>
          </a:p>
        </p:txBody>
      </p:sp>
      <p:sp>
        <p:nvSpPr>
          <p:cNvPr id="52" name="Rectangle: Rounded Corners 51"/>
          <p:cNvSpPr/>
          <p:nvPr/>
        </p:nvSpPr>
        <p:spPr bwMode="auto">
          <a:xfrm>
            <a:off x="2884456" y="3772847"/>
            <a:ext cx="1250759" cy="1839525"/>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Telemetry data  Ingestion</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Arrow: Right 16"/>
          <p:cNvSpPr/>
          <p:nvPr/>
        </p:nvSpPr>
        <p:spPr bwMode="auto">
          <a:xfrm>
            <a:off x="2120606" y="4512918"/>
            <a:ext cx="660162" cy="359382"/>
          </a:xfrm>
          <a:prstGeom prst="rightArrow">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p:cNvSpPr/>
          <p:nvPr/>
        </p:nvSpPr>
        <p:spPr bwMode="auto">
          <a:xfrm>
            <a:off x="4411523" y="3772847"/>
            <a:ext cx="1277251" cy="1839525"/>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Message</a:t>
            </a:r>
          </a:p>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Validation</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Rectangle: Rounded Corners 55"/>
          <p:cNvSpPr/>
          <p:nvPr/>
        </p:nvSpPr>
        <p:spPr bwMode="auto">
          <a:xfrm>
            <a:off x="5950329" y="3772847"/>
            <a:ext cx="1238647" cy="1839525"/>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Alarm</a:t>
            </a:r>
          </a:p>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Rule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Engine</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Rounded Corners 56"/>
          <p:cNvSpPr/>
          <p:nvPr/>
        </p:nvSpPr>
        <p:spPr bwMode="auto">
          <a:xfrm>
            <a:off x="7450531" y="3772847"/>
            <a:ext cx="1184890" cy="1839525"/>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Historic</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r>
              <a:rPr kumimoji="0" lang="en-US" altLang="zh-TW" sz="1372" b="0" i="0" u="none" strike="noStrike" kern="0" cap="none" spc="0" normalizeH="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altLang="zh-TW" sz="1372" b="0" i="0" u="none" strike="noStrike" kern="0" cap="none" spc="0" normalizeH="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and Alarm</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Rounded Corners 57"/>
          <p:cNvSpPr/>
          <p:nvPr/>
        </p:nvSpPr>
        <p:spPr bwMode="auto">
          <a:xfrm>
            <a:off x="8896978" y="3772847"/>
            <a:ext cx="1200499" cy="1223915"/>
          </a:xfrm>
          <a:prstGeom prst="round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Feed-in Message</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Rounded Corners 58"/>
          <p:cNvSpPr/>
          <p:nvPr/>
        </p:nvSpPr>
        <p:spPr bwMode="auto">
          <a:xfrm>
            <a:off x="2899210" y="5931635"/>
            <a:ext cx="7180766" cy="40594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Lifecycle Management</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Rounded Corners 60"/>
          <p:cNvSpPr/>
          <p:nvPr/>
        </p:nvSpPr>
        <p:spPr bwMode="auto">
          <a:xfrm>
            <a:off x="8879477" y="5231651"/>
            <a:ext cx="1200499" cy="386993"/>
          </a:xfrm>
          <a:prstGeom prst="roundRect">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altLang="zh-TW" sz="1372" kern="0" dirty="0">
                <a:gradFill>
                  <a:gsLst>
                    <a:gs pos="0">
                      <a:srgbClr val="FFFFFF"/>
                    </a:gs>
                    <a:gs pos="100000">
                      <a:srgbClr val="FFFFFF"/>
                    </a:gs>
                  </a:gsLst>
                  <a:lin ang="5400000" scaled="0"/>
                </a:gradFill>
                <a:ea typeface="Segoe UI" pitchFamily="34" charset="0"/>
                <a:cs typeface="Segoe UI" pitchFamily="34" charset="0"/>
              </a:rPr>
              <a:t>Heartbeat</a:t>
            </a:r>
            <a:endParaRPr kumimoji="0" lang="zh-TW" altLang="en-US" sz="137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3" name="Straight Arrow Connector 62"/>
          <p:cNvCxnSpPr>
            <a:stCxn id="52" idx="3"/>
            <a:endCxn id="54" idx="1"/>
          </p:cNvCxnSpPr>
          <p:nvPr/>
        </p:nvCxnSpPr>
        <p:spPr>
          <a:xfrm>
            <a:off x="4135215" y="4692610"/>
            <a:ext cx="276308" cy="0"/>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p:cNvCxnSpPr>
            <a:stCxn id="54" idx="3"/>
            <a:endCxn id="56" idx="1"/>
          </p:cNvCxnSpPr>
          <p:nvPr/>
        </p:nvCxnSpPr>
        <p:spPr>
          <a:xfrm>
            <a:off x="5688774" y="4692610"/>
            <a:ext cx="261555" cy="0"/>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p:cNvCxnSpPr>
            <a:stCxn id="56" idx="3"/>
            <a:endCxn id="57" idx="1"/>
          </p:cNvCxnSpPr>
          <p:nvPr/>
        </p:nvCxnSpPr>
        <p:spPr>
          <a:xfrm>
            <a:off x="7188976" y="4692610"/>
            <a:ext cx="261555" cy="0"/>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Arrow Connector 78"/>
          <p:cNvCxnSpPr>
            <a:stCxn id="57" idx="3"/>
            <a:endCxn id="58" idx="1"/>
          </p:cNvCxnSpPr>
          <p:nvPr/>
        </p:nvCxnSpPr>
        <p:spPr>
          <a:xfrm flipV="1">
            <a:off x="8635421" y="4384805"/>
            <a:ext cx="261557" cy="307805"/>
          </a:xfrm>
          <a:prstGeom prst="straightConnector1">
            <a:avLst/>
          </a:pr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p:cNvCxnSpPr>
            <a:stCxn id="61" idx="3"/>
            <a:endCxn id="74" idx="1"/>
          </p:cNvCxnSpPr>
          <p:nvPr/>
        </p:nvCxnSpPr>
        <p:spPr>
          <a:xfrm flipV="1">
            <a:off x="10079976" y="3540256"/>
            <a:ext cx="509385" cy="1884892"/>
          </a:xfrm>
          <a:prstGeom prst="straightConnector1">
            <a:avLst/>
          </a:prstGeom>
          <a:ln w="38100" cap="flat" cmpd="sng" algn="ctr">
            <a:solidFill>
              <a:srgbClr val="0072C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Straight Arrow Connector 90"/>
          <p:cNvCxnSpPr>
            <a:stCxn id="58" idx="3"/>
            <a:endCxn id="74" idx="1"/>
          </p:cNvCxnSpPr>
          <p:nvPr/>
        </p:nvCxnSpPr>
        <p:spPr>
          <a:xfrm flipV="1">
            <a:off x="10097477" y="3540256"/>
            <a:ext cx="491884" cy="844549"/>
          </a:xfrm>
          <a:prstGeom prst="straightConnector1">
            <a:avLst/>
          </a:prstGeom>
          <a:ln w="38100" cap="flat" cmpd="sng" algn="ctr">
            <a:solidFill>
              <a:srgbClr val="0072C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Straight Arrow Connector 95"/>
          <p:cNvCxnSpPr>
            <a:stCxn id="52" idx="0"/>
            <a:endCxn id="104" idx="2"/>
          </p:cNvCxnSpPr>
          <p:nvPr/>
        </p:nvCxnSpPr>
        <p:spPr>
          <a:xfrm flipH="1" flipV="1">
            <a:off x="3507550" y="2152884"/>
            <a:ext cx="2286" cy="1619963"/>
          </a:xfrm>
          <a:prstGeom prst="straightConnector1">
            <a:avLst/>
          </a:prstGeom>
          <a:ln w="2857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Straight Arrow Connector 97"/>
          <p:cNvCxnSpPr>
            <a:stCxn id="54" idx="0"/>
            <a:endCxn id="46" idx="2"/>
          </p:cNvCxnSpPr>
          <p:nvPr/>
        </p:nvCxnSpPr>
        <p:spPr>
          <a:xfrm flipH="1" flipV="1">
            <a:off x="5046454" y="2152884"/>
            <a:ext cx="3695" cy="1619963"/>
          </a:xfrm>
          <a:prstGeom prst="straightConnector1">
            <a:avLst/>
          </a:prstGeom>
          <a:ln w="28575"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Arrow Connector 100"/>
          <p:cNvCxnSpPr>
            <a:endCxn id="46" idx="2"/>
          </p:cNvCxnSpPr>
          <p:nvPr/>
        </p:nvCxnSpPr>
        <p:spPr>
          <a:xfrm flipH="1" flipV="1">
            <a:off x="5046454" y="2152884"/>
            <a:ext cx="1382921" cy="1542202"/>
          </a:xfrm>
          <a:prstGeom prst="straightConnector1">
            <a:avLst/>
          </a:prstGeom>
          <a:ln w="28575"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Straight Arrow Connector 104"/>
          <p:cNvCxnSpPr>
            <a:stCxn id="56" idx="0"/>
            <a:endCxn id="75" idx="2"/>
          </p:cNvCxnSpPr>
          <p:nvPr/>
        </p:nvCxnSpPr>
        <p:spPr>
          <a:xfrm flipV="1">
            <a:off x="6569653" y="2728461"/>
            <a:ext cx="3022" cy="1044386"/>
          </a:xfrm>
          <a:prstGeom prst="straightConnector1">
            <a:avLst/>
          </a:prstGeom>
          <a:ln w="38100" cap="flat" cmpd="sng" algn="ctr">
            <a:solidFill>
              <a:srgbClr val="0072C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Straight Arrow Connector 108"/>
          <p:cNvCxnSpPr>
            <a:stCxn id="57" idx="0"/>
            <a:endCxn id="37" idx="2"/>
          </p:cNvCxnSpPr>
          <p:nvPr/>
        </p:nvCxnSpPr>
        <p:spPr>
          <a:xfrm flipV="1">
            <a:off x="8042976" y="2179979"/>
            <a:ext cx="3013" cy="1592868"/>
          </a:xfrm>
          <a:prstGeom prst="straightConnector1">
            <a:avLst/>
          </a:prstGeom>
          <a:ln w="38100" cap="flat" cmpd="sng" algn="ctr">
            <a:solidFill>
              <a:srgbClr val="0072C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Straight Arrow Connector 117"/>
          <p:cNvCxnSpPr>
            <a:stCxn id="59" idx="3"/>
            <a:endCxn id="116" idx="1"/>
          </p:cNvCxnSpPr>
          <p:nvPr/>
        </p:nvCxnSpPr>
        <p:spPr>
          <a:xfrm flipV="1">
            <a:off x="10079976" y="5203769"/>
            <a:ext cx="504965" cy="930837"/>
          </a:xfrm>
          <a:prstGeom prst="straightConnector1">
            <a:avLst/>
          </a:prstGeom>
          <a:ln w="38100" cap="flat" cmpd="sng" algn="ctr">
            <a:solidFill>
              <a:schemeClr val="accent4">
                <a:lumMod val="75000"/>
              </a:schemeClr>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54" name="TextBox 153"/>
          <p:cNvSpPr txBox="1"/>
          <p:nvPr/>
        </p:nvSpPr>
        <p:spPr>
          <a:xfrm>
            <a:off x="2915106" y="3514018"/>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1</a:t>
            </a:r>
          </a:p>
        </p:txBody>
      </p:sp>
      <p:sp>
        <p:nvSpPr>
          <p:cNvPr id="122" name="TextBox 121"/>
          <p:cNvSpPr txBox="1"/>
          <p:nvPr/>
        </p:nvSpPr>
        <p:spPr>
          <a:xfrm>
            <a:off x="4486911" y="3514018"/>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568" b="1" kern="0" dirty="0">
                <a:solidFill>
                  <a:schemeClr val="bg2"/>
                </a:solidFill>
                <a:latin typeface="+mj-lt"/>
              </a:rPr>
              <a:t>2</a:t>
            </a:r>
            <a:endParaRPr kumimoji="0" lang="en-US" sz="1568" b="1" i="0" u="none" strike="noStrike" kern="0" cap="none" spc="0" normalizeH="0" baseline="0" noProof="0" dirty="0">
              <a:ln>
                <a:noFill/>
              </a:ln>
              <a:solidFill>
                <a:schemeClr val="bg2"/>
              </a:solidFill>
              <a:effectLst/>
              <a:uLnTx/>
              <a:uFillTx/>
              <a:latin typeface="+mj-lt"/>
            </a:endParaRPr>
          </a:p>
        </p:txBody>
      </p:sp>
      <p:sp>
        <p:nvSpPr>
          <p:cNvPr id="123" name="TextBox 122"/>
          <p:cNvSpPr txBox="1"/>
          <p:nvPr/>
        </p:nvSpPr>
        <p:spPr>
          <a:xfrm>
            <a:off x="6000719" y="3514018"/>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3</a:t>
            </a:r>
          </a:p>
        </p:txBody>
      </p:sp>
      <p:sp>
        <p:nvSpPr>
          <p:cNvPr id="124" name="TextBox 123"/>
          <p:cNvSpPr txBox="1"/>
          <p:nvPr/>
        </p:nvSpPr>
        <p:spPr>
          <a:xfrm>
            <a:off x="7542148" y="3514018"/>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568" b="1" kern="0" dirty="0">
                <a:solidFill>
                  <a:schemeClr val="bg2"/>
                </a:solidFill>
                <a:latin typeface="+mj-lt"/>
              </a:rPr>
              <a:t>4</a:t>
            </a:r>
            <a:endParaRPr kumimoji="0" lang="en-US" sz="1568" b="1" i="0" u="none" strike="noStrike" kern="0" cap="none" spc="0" normalizeH="0" baseline="0" noProof="0" dirty="0">
              <a:ln>
                <a:noFill/>
              </a:ln>
              <a:solidFill>
                <a:schemeClr val="bg2"/>
              </a:solidFill>
              <a:effectLst/>
              <a:uLnTx/>
              <a:uFillTx/>
              <a:latin typeface="+mj-lt"/>
            </a:endParaRPr>
          </a:p>
        </p:txBody>
      </p:sp>
      <p:sp>
        <p:nvSpPr>
          <p:cNvPr id="125" name="TextBox 124"/>
          <p:cNvSpPr txBox="1"/>
          <p:nvPr/>
        </p:nvSpPr>
        <p:spPr>
          <a:xfrm>
            <a:off x="8896239" y="3514018"/>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568" b="1" kern="0" dirty="0">
                <a:solidFill>
                  <a:schemeClr val="bg2"/>
                </a:solidFill>
                <a:latin typeface="+mj-lt"/>
              </a:rPr>
              <a:t>5</a:t>
            </a:r>
            <a:endParaRPr kumimoji="0" lang="en-US" sz="1568" b="1" i="0" u="none" strike="noStrike" kern="0" cap="none" spc="0" normalizeH="0" baseline="0" noProof="0" dirty="0">
              <a:ln>
                <a:noFill/>
              </a:ln>
              <a:solidFill>
                <a:schemeClr val="bg2"/>
              </a:solidFill>
              <a:effectLst/>
              <a:uLnTx/>
              <a:uFillTx/>
              <a:latin typeface="+mj-lt"/>
            </a:endParaRPr>
          </a:p>
        </p:txBody>
      </p:sp>
      <p:sp>
        <p:nvSpPr>
          <p:cNvPr id="126" name="TextBox 125"/>
          <p:cNvSpPr txBox="1"/>
          <p:nvPr/>
        </p:nvSpPr>
        <p:spPr>
          <a:xfrm>
            <a:off x="8879477" y="4977541"/>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6</a:t>
            </a:r>
          </a:p>
        </p:txBody>
      </p:sp>
      <p:sp>
        <p:nvSpPr>
          <p:cNvPr id="127" name="TextBox 126"/>
          <p:cNvSpPr txBox="1"/>
          <p:nvPr/>
        </p:nvSpPr>
        <p:spPr>
          <a:xfrm>
            <a:off x="5972525" y="5662919"/>
            <a:ext cx="370049" cy="331746"/>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kumimoji="0" lang="en-US" sz="1568" b="1" i="0" u="none" strike="noStrike" kern="0" cap="none" spc="0" normalizeH="0" baseline="0" noProof="0" dirty="0">
                <a:ln>
                  <a:noFill/>
                </a:ln>
                <a:solidFill>
                  <a:schemeClr val="bg2"/>
                </a:solidFill>
                <a:effectLst/>
                <a:uLnTx/>
                <a:uFillTx/>
                <a:latin typeface="+mj-lt"/>
              </a:rPr>
              <a:t>7</a:t>
            </a:r>
          </a:p>
        </p:txBody>
      </p:sp>
      <p:sp>
        <p:nvSpPr>
          <p:cNvPr id="128" name="TextBox 127"/>
          <p:cNvSpPr txBox="1"/>
          <p:nvPr/>
        </p:nvSpPr>
        <p:spPr>
          <a:xfrm>
            <a:off x="6621767" y="3170748"/>
            <a:ext cx="868267" cy="461665"/>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2353"/>
              </a:spcAft>
              <a:buClrTx/>
              <a:buSzTx/>
              <a:buFontTx/>
              <a:buNone/>
              <a:tabLst/>
              <a:defRPr/>
            </a:pPr>
            <a:r>
              <a:rPr lang="en-US" sz="1200" b="1" kern="0" dirty="0">
                <a:solidFill>
                  <a:schemeClr val="bg2"/>
                </a:solidFill>
                <a:latin typeface="+mj-lt"/>
              </a:rPr>
              <a:t>Alarm </a:t>
            </a:r>
            <a:r>
              <a:rPr lang="en-US" altLang="zh-TW" sz="1200" b="1" kern="0" dirty="0">
                <a:solidFill>
                  <a:schemeClr val="bg2"/>
                </a:solidFill>
                <a:latin typeface="+mj-lt"/>
              </a:rPr>
              <a:t>Triggered</a:t>
            </a:r>
            <a:endParaRPr kumimoji="0" lang="en-US" sz="1200" b="1" i="0" u="none" strike="noStrike" kern="0" cap="none" spc="0" normalizeH="0" baseline="0" noProof="0" dirty="0">
              <a:ln>
                <a:noFill/>
              </a:ln>
              <a:solidFill>
                <a:schemeClr val="bg2"/>
              </a:solidFill>
              <a:effectLst/>
              <a:uLnTx/>
              <a:uFillTx/>
              <a:latin typeface="+mj-lt"/>
            </a:endParaRPr>
          </a:p>
        </p:txBody>
      </p:sp>
      <p:sp>
        <p:nvSpPr>
          <p:cNvPr id="75" name="Rectangle: Rounded Corners 74"/>
          <p:cNvSpPr/>
          <p:nvPr/>
        </p:nvSpPr>
        <p:spPr bwMode="auto">
          <a:xfrm>
            <a:off x="5724703" y="2360791"/>
            <a:ext cx="1695944" cy="367670"/>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Service Bus</a:t>
            </a:r>
          </a:p>
        </p:txBody>
      </p:sp>
      <p:cxnSp>
        <p:nvCxnSpPr>
          <p:cNvPr id="78" name="Straight Arrow Connector 77"/>
          <p:cNvCxnSpPr>
            <a:stCxn id="75" idx="0"/>
            <a:endCxn id="29" idx="2"/>
          </p:cNvCxnSpPr>
          <p:nvPr/>
        </p:nvCxnSpPr>
        <p:spPr>
          <a:xfrm flipH="1" flipV="1">
            <a:off x="6569385" y="2119677"/>
            <a:ext cx="3290" cy="241114"/>
          </a:xfrm>
          <a:prstGeom prst="straightConnector1">
            <a:avLst/>
          </a:prstGeom>
          <a:ln w="38100" cap="flat" cmpd="sng" algn="ctr">
            <a:solidFill>
              <a:srgbClr val="0072C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6" name="Rectangle: Rounded Corners 115"/>
          <p:cNvSpPr/>
          <p:nvPr/>
        </p:nvSpPr>
        <p:spPr bwMode="auto">
          <a:xfrm>
            <a:off x="10584941" y="5002443"/>
            <a:ext cx="1269490" cy="402652"/>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r>
              <a:rPr kumimoji="0" lang="en-US" altLang="zh-TW" sz="137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Service Bus</a:t>
            </a:r>
          </a:p>
        </p:txBody>
      </p:sp>
      <p:cxnSp>
        <p:nvCxnSpPr>
          <p:cNvPr id="137" name="Straight Arrow Connector 136"/>
          <p:cNvCxnSpPr>
            <a:stCxn id="38" idx="0"/>
            <a:endCxn id="116" idx="2"/>
          </p:cNvCxnSpPr>
          <p:nvPr/>
        </p:nvCxnSpPr>
        <p:spPr>
          <a:xfrm flipV="1">
            <a:off x="11219686" y="5405095"/>
            <a:ext cx="0" cy="484002"/>
          </a:xfrm>
          <a:prstGeom prst="straightConnector1">
            <a:avLst/>
          </a:prstGeom>
          <a:ln w="38100" cap="flat" cmpd="sng" algn="ctr">
            <a:solidFill>
              <a:schemeClr val="accent4">
                <a:lumMod val="75000"/>
              </a:schemeClr>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51" name="Straight Arrow Connector 150"/>
          <p:cNvCxnSpPr>
            <a:endCxn id="46" idx="2"/>
          </p:cNvCxnSpPr>
          <p:nvPr/>
        </p:nvCxnSpPr>
        <p:spPr>
          <a:xfrm flipV="1">
            <a:off x="3778106" y="2152884"/>
            <a:ext cx="1268348" cy="1542202"/>
          </a:xfrm>
          <a:prstGeom prst="straightConnector1">
            <a:avLst/>
          </a:prstGeom>
          <a:ln w="28575"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a:stCxn id="74" idx="2"/>
            <a:endCxn id="116" idx="0"/>
          </p:cNvCxnSpPr>
          <p:nvPr/>
        </p:nvCxnSpPr>
        <p:spPr>
          <a:xfrm flipH="1">
            <a:off x="11219686" y="4156527"/>
            <a:ext cx="15956" cy="845916"/>
          </a:xfrm>
          <a:prstGeom prst="straightConnector1">
            <a:avLst/>
          </a:prstGeom>
          <a:ln w="38100" cap="flat" cmpd="sng" algn="ctr">
            <a:solidFill>
              <a:schemeClr val="accent4">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p:cNvCxnSpPr>
            <a:stCxn id="59" idx="3"/>
            <a:endCxn id="38" idx="1"/>
          </p:cNvCxnSpPr>
          <p:nvPr/>
        </p:nvCxnSpPr>
        <p:spPr>
          <a:xfrm flipV="1">
            <a:off x="10079976" y="6134605"/>
            <a:ext cx="504965" cy="1"/>
          </a:xfrm>
          <a:prstGeom prst="straightConnector1">
            <a:avLst/>
          </a:prstGeom>
          <a:ln w="38100" cap="flat" cmpd="sng" algn="ctr">
            <a:solidFill>
              <a:schemeClr val="accent4">
                <a:lumMod val="75000"/>
              </a:schemeClr>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67887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9" grpId="0" animBg="1"/>
      <p:bldP spid="74" grpId="0" animBg="1"/>
      <p:bldP spid="104" grpId="0" animBg="1"/>
      <p:bldP spid="37" grpId="0" animBg="1"/>
      <p:bldP spid="38" grpId="0" animBg="1"/>
      <p:bldP spid="52" grpId="0" animBg="1"/>
      <p:bldP spid="17" grpId="0" animBg="1"/>
      <p:bldP spid="54" grpId="0" animBg="1"/>
      <p:bldP spid="56" grpId="0" animBg="1"/>
      <p:bldP spid="57" grpId="0" animBg="1"/>
      <p:bldP spid="58" grpId="0" animBg="1"/>
      <p:bldP spid="59" grpId="0" animBg="1"/>
      <p:bldP spid="61" grpId="0" animBg="1"/>
      <p:bldP spid="154" grpId="0"/>
      <p:bldP spid="122" grpId="0"/>
      <p:bldP spid="123" grpId="0"/>
      <p:bldP spid="124" grpId="0"/>
      <p:bldP spid="125" grpId="0"/>
      <p:bldP spid="126" grpId="0"/>
      <p:bldP spid="127" grpId="0"/>
      <p:bldP spid="128" grpId="0"/>
      <p:bldP spid="75" grpId="0" animBg="1"/>
      <p:bldP spid="1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1. Telemetry Data Ingestion</a:t>
            </a:r>
          </a:p>
        </p:txBody>
      </p:sp>
      <p:sp>
        <p:nvSpPr>
          <p:cNvPr id="5" name="TextBox 4"/>
          <p:cNvSpPr txBox="1"/>
          <p:nvPr/>
        </p:nvSpPr>
        <p:spPr>
          <a:xfrm>
            <a:off x="408893" y="1541513"/>
            <a:ext cx="10139034" cy="1384995"/>
          </a:xfrm>
          <a:prstGeom prst="rect">
            <a:avLst/>
          </a:prstGeom>
          <a:noFill/>
        </p:spPr>
        <p:txBody>
          <a:bodyPr wrap="square">
            <a:spAutoFit/>
          </a:bodyPr>
          <a:lstStyle/>
          <a:p>
            <a:pPr marL="457200" indent="-457200" defTabSz="914367">
              <a:buFont typeface="Arial" panose="020B0604020202020204" pitchFamily="34" charset="0"/>
              <a:buChar char="•"/>
              <a:defRPr/>
            </a:pPr>
            <a:r>
              <a:rPr lang="en-US" altLang="zh-TW" sz="2800" kern="0" dirty="0">
                <a:solidFill>
                  <a:srgbClr val="969696"/>
                </a:solidFill>
                <a:latin typeface="Segoe UI Light (Headings)"/>
              </a:rPr>
              <a:t>Using </a:t>
            </a:r>
            <a:r>
              <a:rPr lang="en-US" altLang="zh-TW" sz="2800" b="1" kern="0" dirty="0" err="1">
                <a:solidFill>
                  <a:srgbClr val="969696"/>
                </a:solidFill>
                <a:latin typeface="Segoe UI Light (Headings)"/>
              </a:rPr>
              <a:t>EventProcessorHost</a:t>
            </a:r>
            <a:r>
              <a:rPr lang="en-US" altLang="zh-TW" sz="2800" kern="0" dirty="0">
                <a:solidFill>
                  <a:srgbClr val="969696"/>
                </a:solidFill>
                <a:latin typeface="Segoe UI Light (Headings)"/>
              </a:rPr>
              <a:t> Library to read the data from IoT Hub</a:t>
            </a:r>
          </a:p>
          <a:p>
            <a:pPr marL="457200" lvl="0" indent="-457200" defTabSz="914367">
              <a:buFont typeface="Arial" panose="020B0604020202020204" pitchFamily="34" charset="0"/>
              <a:buChar char="•"/>
              <a:defRPr/>
            </a:pPr>
            <a:r>
              <a:rPr lang="en-US" sz="2800" kern="0" dirty="0">
                <a:solidFill>
                  <a:srgbClr val="969696"/>
                </a:solidFill>
                <a:latin typeface="Segoe UI Light (Headings)"/>
                <a:ea typeface="+mj-ea"/>
              </a:rPr>
              <a:t>Failover on IoT Hub</a:t>
            </a:r>
          </a:p>
        </p:txBody>
      </p:sp>
    </p:spTree>
    <p:extLst>
      <p:ext uri="{BB962C8B-B14F-4D97-AF65-F5344CB8AC3E}">
        <p14:creationId xmlns:p14="http://schemas.microsoft.com/office/powerpoint/2010/main" val="3543016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Event Processor Host</a:t>
            </a:r>
            <a:endParaRPr lang="zh-TW" altLang="en-US" dirty="0"/>
          </a:p>
        </p:txBody>
      </p:sp>
      <p:sp>
        <p:nvSpPr>
          <p:cNvPr id="7" name="Content Placeholder 7"/>
          <p:cNvSpPr txBox="1">
            <a:spLocks/>
          </p:cNvSpPr>
          <p:nvPr/>
        </p:nvSpPr>
        <p:spPr>
          <a:xfrm>
            <a:off x="370410" y="1190767"/>
            <a:ext cx="4185959" cy="313932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t>The </a:t>
            </a:r>
            <a:r>
              <a:rPr lang="en-US" sz="2000" b="1" dirty="0" err="1"/>
              <a:t>EventProcessorHost</a:t>
            </a:r>
            <a:r>
              <a:rPr lang="en-US" sz="2000" dirty="0"/>
              <a:t> class processes data from Event Hubs/IoT Hubs.</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lvl="0">
              <a:defRPr/>
            </a:pPr>
            <a:r>
              <a:rPr lang="en-US" sz="2000" dirty="0"/>
              <a:t>Building event readers on the .NET platform</a:t>
            </a:r>
          </a:p>
          <a:p>
            <a:pPr lvl="0">
              <a:defRPr/>
            </a:pPr>
            <a:r>
              <a:rPr lang="en-US" sz="2000" dirty="0"/>
              <a:t>Provides a thread-safe, multi-process, safe runtime environment </a:t>
            </a:r>
          </a:p>
          <a:p>
            <a:pPr lvl="0">
              <a:defRPr/>
            </a:pPr>
            <a:r>
              <a:rPr lang="en-US" sz="2000" dirty="0"/>
              <a:t>Also provides </a:t>
            </a:r>
            <a:r>
              <a:rPr lang="en-US" sz="2000" dirty="0" err="1"/>
              <a:t>checkpointing</a:t>
            </a:r>
            <a:r>
              <a:rPr lang="en-US" sz="2000" dirty="0"/>
              <a:t> and partition lease management</a:t>
            </a:r>
            <a:endParaRPr kumimoji="0" lang="en-NZ"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23554" name="Picture 2" descr="Event Processor H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727" y="1815998"/>
            <a:ext cx="6383509" cy="257468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4859727" y="5605536"/>
            <a:ext cx="7129072" cy="11264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200" dirty="0"/>
              <a:t>Event Hubs programming guide</a:t>
            </a:r>
          </a:p>
          <a:p>
            <a:pPr marL="0" indent="0">
              <a:buNone/>
              <a:defRPr/>
            </a:pPr>
            <a:r>
              <a:rPr lang="en-US" altLang="zh-TW" sz="1200" dirty="0">
                <a:hlinkClick r:id="rId4"/>
              </a:rPr>
              <a:t>https://docs.microsoft.com/en-us/azure/event-hubs/event-hubs-programming-guide</a:t>
            </a:r>
            <a:endParaRPr lang="en-US" altLang="zh-TW" sz="1200" dirty="0"/>
          </a:p>
          <a:p>
            <a:pPr>
              <a:defRPr/>
            </a:pPr>
            <a:r>
              <a:rPr lang="en-US" sz="1200" dirty="0"/>
              <a:t>Event​Processor​Host Class</a:t>
            </a:r>
          </a:p>
          <a:p>
            <a:pPr marL="0" lvl="0" indent="0">
              <a:buNone/>
              <a:defRPr/>
            </a:pPr>
            <a:r>
              <a:rPr lang="en-US" sz="1200" dirty="0">
                <a:hlinkClick r:id="rId5"/>
              </a:rPr>
              <a:t>https://docs.microsoft.com/en-us/dotnet/api/microsoft.servicebus.messaging.eventprocessorhost?view=azureservicebuseps-3.0.0</a:t>
            </a:r>
            <a:endParaRPr kumimoji="0" lang="en-NZ" sz="1200" b="0" i="0" u="none" strike="noStrike" kern="1200" cap="none" spc="0" normalizeH="0" baseline="0" noProof="0" dirty="0">
              <a:ln>
                <a:noFill/>
              </a:ln>
              <a:gradFill>
                <a:gsLst>
                  <a:gs pos="1250">
                    <a:schemeClr val="tx1"/>
                  </a:gs>
                  <a:gs pos="100000">
                    <a:schemeClr val="tx1"/>
                  </a:gs>
                </a:gsLst>
                <a:lin ang="5400000" scaled="0"/>
              </a:gradFill>
              <a:effectLst/>
              <a:uLnTx/>
              <a:uFillTx/>
            </a:endParaRPr>
          </a:p>
        </p:txBody>
      </p:sp>
      <p:pic>
        <p:nvPicPr>
          <p:cNvPr id="5" name="Picture 4"/>
          <p:cNvPicPr>
            <a:picLocks noChangeAspect="1"/>
          </p:cNvPicPr>
          <p:nvPr/>
        </p:nvPicPr>
        <p:blipFill>
          <a:blip r:embed="rId6"/>
          <a:stretch>
            <a:fillRect/>
          </a:stretch>
        </p:blipFill>
        <p:spPr>
          <a:xfrm>
            <a:off x="820492" y="4330088"/>
            <a:ext cx="3298925" cy="2206355"/>
          </a:xfrm>
          <a:prstGeom prst="rect">
            <a:avLst/>
          </a:prstGeom>
        </p:spPr>
      </p:pic>
    </p:spTree>
    <p:extLst>
      <p:ext uri="{BB962C8B-B14F-4D97-AF65-F5344CB8AC3E}">
        <p14:creationId xmlns:p14="http://schemas.microsoft.com/office/powerpoint/2010/main" val="33487589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ltLang="zh-TW" dirty="0"/>
              <a:t>Flow</a:t>
            </a:r>
            <a:endParaRPr lang="zh-TW" altLang="en-US" dirty="0"/>
          </a:p>
        </p:txBody>
      </p:sp>
      <p:sp>
        <p:nvSpPr>
          <p:cNvPr id="10" name="Oval 9"/>
          <p:cNvSpPr/>
          <p:nvPr/>
        </p:nvSpPr>
        <p:spPr bwMode="auto">
          <a:xfrm>
            <a:off x="632224" y="1154084"/>
            <a:ext cx="1312984" cy="7964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Start</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9168978" y="1448903"/>
            <a:ext cx="1312984" cy="7964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Stop</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Rounded Corners 12"/>
          <p:cNvSpPr/>
          <p:nvPr/>
        </p:nvSpPr>
        <p:spPr bwMode="auto">
          <a:xfrm>
            <a:off x="370410" y="2813087"/>
            <a:ext cx="1836612"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Fetch Available IoT Hub</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 name="Straight Arrow Connector 13"/>
          <p:cNvCxnSpPr>
            <a:stCxn id="10" idx="4"/>
            <a:endCxn id="13" idx="0"/>
          </p:cNvCxnSpPr>
          <p:nvPr/>
        </p:nvCxnSpPr>
        <p:spPr>
          <a:xfrm>
            <a:off x="1288716" y="1950546"/>
            <a:ext cx="0" cy="862541"/>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p:cNvSpPr/>
          <p:nvPr/>
        </p:nvSpPr>
        <p:spPr bwMode="auto">
          <a:xfrm>
            <a:off x="2722566" y="2817731"/>
            <a:ext cx="2137603"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Register</a:t>
            </a:r>
          </a:p>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err="1">
                <a:gradFill>
                  <a:gsLst>
                    <a:gs pos="0">
                      <a:srgbClr val="FFFFFF"/>
                    </a:gs>
                    <a:gs pos="100000">
                      <a:srgbClr val="FFFFFF"/>
                    </a:gs>
                  </a:gsLst>
                  <a:lin ang="5400000" scaled="0"/>
                </a:gradFill>
                <a:ea typeface="Segoe UI" pitchFamily="34" charset="0"/>
                <a:cs typeface="Segoe UI" pitchFamily="34" charset="0"/>
              </a:rPr>
              <a:t>EventProcessor</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6" name="Straight Arrow Connector 15"/>
          <p:cNvCxnSpPr>
            <a:stCxn id="13" idx="3"/>
            <a:endCxn id="15" idx="1"/>
          </p:cNvCxnSpPr>
          <p:nvPr/>
        </p:nvCxnSpPr>
        <p:spPr>
          <a:xfrm>
            <a:off x="2207022" y="3211318"/>
            <a:ext cx="515544" cy="4644"/>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p:cNvSpPr/>
          <p:nvPr/>
        </p:nvSpPr>
        <p:spPr bwMode="auto">
          <a:xfrm>
            <a:off x="2722565" y="5734348"/>
            <a:ext cx="2137603"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IoT Hub Failover</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Rounded Corners 19"/>
          <p:cNvSpPr/>
          <p:nvPr/>
        </p:nvSpPr>
        <p:spPr bwMode="auto">
          <a:xfrm>
            <a:off x="5904200" y="1201236"/>
            <a:ext cx="2137603" cy="796462"/>
          </a:xfrm>
          <a:prstGeom prst="roundRect">
            <a:avLst/>
          </a:prstGeom>
          <a:solidFill>
            <a:schemeClr val="accent1"/>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err="1">
                <a:gradFill>
                  <a:gsLst>
                    <a:gs pos="0">
                      <a:srgbClr val="FFFFFF"/>
                    </a:gs>
                    <a:gs pos="100000">
                      <a:srgbClr val="FFFFFF"/>
                    </a:gs>
                  </a:gsLst>
                  <a:lin ang="5400000" scaled="0"/>
                </a:gradFill>
                <a:ea typeface="Segoe UI" pitchFamily="34" charset="0"/>
                <a:cs typeface="Segoe UI" pitchFamily="34" charset="0"/>
              </a:rPr>
              <a:t>OpenAsync</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Rounded Corners 20"/>
          <p:cNvSpPr/>
          <p:nvPr/>
        </p:nvSpPr>
        <p:spPr bwMode="auto">
          <a:xfrm>
            <a:off x="8756669" y="2837811"/>
            <a:ext cx="2137603" cy="796462"/>
          </a:xfrm>
          <a:prstGeom prst="roundRect">
            <a:avLst/>
          </a:prstGeom>
          <a:solidFill>
            <a:schemeClr val="accent1"/>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err="1">
                <a:gradFill>
                  <a:gsLst>
                    <a:gs pos="0">
                      <a:srgbClr val="FFFFFF"/>
                    </a:gs>
                    <a:gs pos="100000">
                      <a:srgbClr val="FFFFFF"/>
                    </a:gs>
                  </a:gsLst>
                  <a:lin ang="5400000" scaled="0"/>
                </a:gradFill>
                <a:ea typeface="Segoe UI" pitchFamily="34" charset="0"/>
                <a:cs typeface="Segoe UI" pitchFamily="34" charset="0"/>
              </a:rPr>
              <a:t>CloseAsync</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21"/>
          <p:cNvSpPr/>
          <p:nvPr/>
        </p:nvSpPr>
        <p:spPr bwMode="auto">
          <a:xfrm>
            <a:off x="5904200" y="2843970"/>
            <a:ext cx="2137603" cy="796462"/>
          </a:xfrm>
          <a:prstGeom prst="roundRect">
            <a:avLst/>
          </a:prstGeom>
          <a:solidFill>
            <a:schemeClr val="accent1"/>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err="1">
                <a:gradFill>
                  <a:gsLst>
                    <a:gs pos="0">
                      <a:srgbClr val="FFFFFF"/>
                    </a:gs>
                    <a:gs pos="100000">
                      <a:srgbClr val="FFFFFF"/>
                    </a:gs>
                  </a:gsLst>
                  <a:lin ang="5400000" scaled="0"/>
                </a:gradFill>
                <a:ea typeface="Segoe UI" pitchFamily="34" charset="0"/>
                <a:cs typeface="Segoe UI" pitchFamily="34" charset="0"/>
              </a:rPr>
              <a:t>ProcessAsync</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Content Placeholder 7"/>
          <p:cNvSpPr txBox="1">
            <a:spLocks/>
          </p:cNvSpPr>
          <p:nvPr/>
        </p:nvSpPr>
        <p:spPr>
          <a:xfrm>
            <a:off x="4860168" y="5706852"/>
            <a:ext cx="4676939" cy="92486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Send out</a:t>
            </a:r>
            <a:r>
              <a:rPr kumimoji="0" lang="en-US" sz="20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a </a:t>
            </a:r>
            <a:r>
              <a:rPr kumimoji="0" lang="en-US" sz="2000" b="1"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RESTART</a:t>
            </a:r>
            <a:r>
              <a:rPr kumimoji="0" lang="en-US" sz="2000" b="0" i="0" u="none" strike="noStrike" kern="1200" cap="none" spc="0" normalizeH="0" noProof="0" dirty="0">
                <a:ln>
                  <a:noFill/>
                </a:ln>
                <a:gradFill>
                  <a:gsLst>
                    <a:gs pos="1250">
                      <a:schemeClr val="tx1"/>
                    </a:gs>
                    <a:gs pos="100000">
                      <a:schemeClr val="tx1"/>
                    </a:gs>
                  </a:gsLst>
                  <a:lin ang="5400000" scaled="0"/>
                </a:gradFill>
                <a:effectLst/>
                <a:uLnTx/>
                <a:uFillTx/>
                <a:latin typeface="+mj-lt"/>
                <a:ea typeface="+mn-ea"/>
                <a:cs typeface="+mn-cs"/>
              </a:rPr>
              <a:t> command to Topic of Service Bus</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lvl="1">
              <a:defRPr/>
            </a:pPr>
            <a:r>
              <a:rPr lang="en-US" altLang="zh-TW" sz="1100" dirty="0"/>
              <a:t>Re-started by Lifecycle Management</a:t>
            </a:r>
          </a:p>
        </p:txBody>
      </p:sp>
      <p:sp>
        <p:nvSpPr>
          <p:cNvPr id="28" name="Content Placeholder 7"/>
          <p:cNvSpPr txBox="1">
            <a:spLocks/>
          </p:cNvSpPr>
          <p:nvPr/>
        </p:nvSpPr>
        <p:spPr>
          <a:xfrm>
            <a:off x="5489378" y="3694735"/>
            <a:ext cx="2841295" cy="175432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ltLang="zh-TW" sz="2000" dirty="0"/>
              <a:t>Message Validation</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t>Alarm Rule Engine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t>Store Historic Data and Alarm</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i="0" u="none" strike="noStrike" kern="1200" cap="none" spc="0" normalizeH="0" baseline="0" noProof="0" dirty="0">
                <a:ln>
                  <a:noFill/>
                </a:ln>
                <a:gradFill>
                  <a:gsLst>
                    <a:gs pos="1250">
                      <a:schemeClr val="tx1"/>
                    </a:gs>
                    <a:gs pos="100000">
                      <a:schemeClr val="tx1"/>
                    </a:gs>
                  </a:gsLst>
                  <a:lin ang="5400000" scaled="0"/>
                </a:gradFill>
                <a:effectLst/>
                <a:uLnTx/>
                <a:uFillTx/>
              </a:rPr>
              <a:t>Feed-in Messages</a:t>
            </a:r>
          </a:p>
        </p:txBody>
      </p:sp>
      <p:sp>
        <p:nvSpPr>
          <p:cNvPr id="36" name="Rectangle: Rounded Corners 35"/>
          <p:cNvSpPr/>
          <p:nvPr/>
        </p:nvSpPr>
        <p:spPr bwMode="auto">
          <a:xfrm>
            <a:off x="8756669" y="4866070"/>
            <a:ext cx="2137603" cy="7964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altLang="zh-TW"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Unregister</a:t>
            </a:r>
          </a:p>
          <a:p>
            <a:pPr marL="0" marR="0" lvl="0" indent="0" algn="ctr" defTabSz="932472" eaLnBrk="1" fontAlgn="base" latinLnBrk="0" hangingPunct="1">
              <a:lnSpc>
                <a:spcPct val="90000"/>
              </a:lnSpc>
              <a:spcBef>
                <a:spcPct val="0"/>
              </a:spcBef>
              <a:spcAft>
                <a:spcPct val="0"/>
              </a:spcAft>
              <a:buClrTx/>
              <a:buSzTx/>
              <a:buFontTx/>
              <a:buNone/>
              <a:tabLst/>
              <a:defRPr/>
            </a:pPr>
            <a:r>
              <a:rPr lang="en-US" altLang="zh-TW" kern="0" dirty="0" err="1">
                <a:gradFill>
                  <a:gsLst>
                    <a:gs pos="0">
                      <a:srgbClr val="FFFFFF"/>
                    </a:gs>
                    <a:gs pos="100000">
                      <a:srgbClr val="FFFFFF"/>
                    </a:gs>
                  </a:gsLst>
                  <a:lin ang="5400000" scaled="0"/>
                </a:gradFill>
                <a:ea typeface="Segoe UI" pitchFamily="34" charset="0"/>
                <a:cs typeface="Segoe UI" pitchFamily="34" charset="0"/>
              </a:rPr>
              <a:t>EventProcessor</a:t>
            </a:r>
            <a:endParaRPr kumimoji="0" lang="zh-TW" alt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 name="Content Placeholder 7"/>
          <p:cNvSpPr txBox="1">
            <a:spLocks/>
          </p:cNvSpPr>
          <p:nvPr/>
        </p:nvSpPr>
        <p:spPr>
          <a:xfrm>
            <a:off x="-80194" y="3634273"/>
            <a:ext cx="3774733" cy="173124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Check the available IoT Hub</a:t>
            </a:r>
          </a:p>
          <a:p>
            <a:pPr lvl="1">
              <a:defRPr/>
            </a:pPr>
            <a:r>
              <a:rPr lang="en-US" sz="1100" dirty="0"/>
              <a:t>IoT Hub Alias</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Get the info. From SQL DB</a:t>
            </a:r>
          </a:p>
          <a:p>
            <a:pPr lvl="1">
              <a:defRPr/>
            </a:pPr>
            <a:r>
              <a:rPr lang="en-US" altLang="zh-TW" sz="1100" dirty="0"/>
              <a:t>Endpoint of IoT Hub</a:t>
            </a:r>
          </a:p>
          <a:p>
            <a:pPr lvl="1">
              <a:defRPr/>
            </a:pPr>
            <a:r>
              <a:rPr lang="en-US" altLang="zh-TW" sz="1100" dirty="0"/>
              <a:t>Connection String of IoT Hub</a:t>
            </a:r>
          </a:p>
          <a:p>
            <a:pPr lvl="1">
              <a:defRPr/>
            </a:pPr>
            <a:r>
              <a:rPr lang="en-US" altLang="zh-TW" sz="1100" dirty="0"/>
              <a:t>Consumer Group of IoT Hub</a:t>
            </a:r>
          </a:p>
          <a:p>
            <a:pPr lvl="1">
              <a:defRPr/>
            </a:pPr>
            <a:r>
              <a:rPr lang="en-US" altLang="zh-TW" sz="1100" dirty="0"/>
              <a:t>Connection String of Storage Account for Blob</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cxnSp>
        <p:nvCxnSpPr>
          <p:cNvPr id="45" name="Straight Arrow Connector 44"/>
          <p:cNvCxnSpPr>
            <a:stCxn id="15" idx="3"/>
            <a:endCxn id="20" idx="1"/>
          </p:cNvCxnSpPr>
          <p:nvPr/>
        </p:nvCxnSpPr>
        <p:spPr>
          <a:xfrm flipV="1">
            <a:off x="4860169" y="1599467"/>
            <a:ext cx="1044031" cy="1616495"/>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2"/>
            <a:endCxn id="22" idx="0"/>
          </p:cNvCxnSpPr>
          <p:nvPr/>
        </p:nvCxnSpPr>
        <p:spPr>
          <a:xfrm>
            <a:off x="6973002" y="1997698"/>
            <a:ext cx="0" cy="846272"/>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7"/>
          <p:cNvSpPr txBox="1">
            <a:spLocks/>
          </p:cNvSpPr>
          <p:nvPr/>
        </p:nvSpPr>
        <p:spPr>
          <a:xfrm>
            <a:off x="2564297" y="1979013"/>
            <a:ext cx="2721869" cy="8340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err="1"/>
              <a:t>InitialOffsetProvider</a:t>
            </a:r>
            <a:endParaRPr lang="en-US" sz="2000" dirty="0"/>
          </a:p>
          <a:p>
            <a:pPr lvl="1">
              <a:defRPr/>
            </a:pPr>
            <a:r>
              <a:rPr lang="en-US" altLang="zh-TW" sz="1100" dirty="0"/>
              <a:t>Partition Id</a:t>
            </a:r>
          </a:p>
          <a:p>
            <a:pPr lvl="1">
              <a:defRPr/>
            </a:pPr>
            <a:r>
              <a:rPr lang="en-US" altLang="zh-TW" sz="1100" dirty="0"/>
              <a:t>Start Time</a:t>
            </a:r>
            <a:endPar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
        <p:nvSpPr>
          <p:cNvPr id="59" name="Content Placeholder 7"/>
          <p:cNvSpPr txBox="1">
            <a:spLocks/>
          </p:cNvSpPr>
          <p:nvPr/>
        </p:nvSpPr>
        <p:spPr>
          <a:xfrm>
            <a:off x="9914915" y="3661576"/>
            <a:ext cx="2137385" cy="8340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t>Checkpoint</a:t>
            </a:r>
          </a:p>
          <a:p>
            <a:pPr lvl="1" indent="-342900">
              <a:defRPr/>
            </a:pPr>
            <a:r>
              <a:rPr lang="en-US" altLang="zh-TW" sz="1100" dirty="0"/>
              <a:t>Partition Id</a:t>
            </a:r>
          </a:p>
          <a:p>
            <a:pPr lvl="1" indent="-342900">
              <a:defRPr/>
            </a:pPr>
            <a:r>
              <a:rPr lang="en-US" sz="1100" dirty="0"/>
              <a:t>Stop Time</a:t>
            </a:r>
          </a:p>
        </p:txBody>
      </p:sp>
      <p:cxnSp>
        <p:nvCxnSpPr>
          <p:cNvPr id="60" name="Straight Arrow Connector 59"/>
          <p:cNvCxnSpPr>
            <a:stCxn id="11" idx="4"/>
            <a:endCxn id="21" idx="0"/>
          </p:cNvCxnSpPr>
          <p:nvPr/>
        </p:nvCxnSpPr>
        <p:spPr>
          <a:xfrm>
            <a:off x="9825470" y="2245365"/>
            <a:ext cx="1" cy="592446"/>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2"/>
            <a:endCxn id="36" idx="0"/>
          </p:cNvCxnSpPr>
          <p:nvPr/>
        </p:nvCxnSpPr>
        <p:spPr>
          <a:xfrm>
            <a:off x="9825471" y="3634273"/>
            <a:ext cx="0" cy="1231797"/>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5" idx="2"/>
            <a:endCxn id="17" idx="0"/>
          </p:cNvCxnSpPr>
          <p:nvPr/>
        </p:nvCxnSpPr>
        <p:spPr>
          <a:xfrm flipH="1">
            <a:off x="3791367" y="3614193"/>
            <a:ext cx="1" cy="2120155"/>
          </a:xfrm>
          <a:prstGeom prst="straightConnector1">
            <a:avLst/>
          </a:prstGeom>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Content Placeholder 7"/>
          <p:cNvSpPr txBox="1">
            <a:spLocks/>
          </p:cNvSpPr>
          <p:nvPr/>
        </p:nvSpPr>
        <p:spPr>
          <a:xfrm>
            <a:off x="3694539" y="4434079"/>
            <a:ext cx="1591627"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None/>
              <a:tabLst/>
              <a:defRPr/>
            </a:pPr>
            <a:r>
              <a:rPr lang="en-US" altLang="zh-TW" sz="2000" dirty="0">
                <a:latin typeface="+mn-lt"/>
              </a:rPr>
              <a:t>Exceptions</a:t>
            </a:r>
            <a:endParaRPr lang="en-US" altLang="zh-TW" sz="1100" dirty="0">
              <a:latin typeface="+mn-lt"/>
            </a:endParaRPr>
          </a:p>
        </p:txBody>
      </p:sp>
    </p:spTree>
    <p:extLst>
      <p:ext uri="{BB962C8B-B14F-4D97-AF65-F5344CB8AC3E}">
        <p14:creationId xmlns:p14="http://schemas.microsoft.com/office/powerpoint/2010/main" val="123770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7" grpId="0" animBg="1"/>
      <p:bldP spid="20" grpId="0" animBg="1"/>
      <p:bldP spid="21" grpId="0" animBg="1"/>
      <p:bldP spid="22" grpId="0" animBg="1"/>
      <p:bldP spid="27" grpId="0"/>
      <p:bldP spid="28" grpId="0"/>
      <p:bldP spid="36" grpId="0" animBg="1"/>
      <p:bldP spid="44" grpId="0"/>
      <p:bldP spid="58" grpId="0"/>
      <p:bldP spid="59" grpId="0"/>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705" spc="-100" dirty="0">
                <a:solidFill>
                  <a:srgbClr val="FFFFFF"/>
                </a:solidFill>
              </a:rPr>
              <a:t>2</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Message Validation</a:t>
            </a:r>
          </a:p>
        </p:txBody>
      </p:sp>
      <p:sp>
        <p:nvSpPr>
          <p:cNvPr id="7" name="TextBox 6"/>
          <p:cNvSpPr txBox="1"/>
          <p:nvPr/>
        </p:nvSpPr>
        <p:spPr>
          <a:xfrm>
            <a:off x="3975187" y="1868285"/>
            <a:ext cx="8032088" cy="1138773"/>
          </a:xfrm>
          <a:prstGeom prst="rect">
            <a:avLst/>
          </a:prstGeom>
        </p:spPr>
        <p:txBody>
          <a:bodyPr vert="horz" wrap="square" lIns="146304" tIns="91440" rIns="146304" bIns="91440" rtlCol="0">
            <a:spAutoFit/>
          </a:bodyPr>
          <a:lstStyle>
            <a:defPPr>
              <a:defRPr lang="en-US"/>
            </a:defPPr>
            <a:lvl1pPr marL="342900" marR="0" lvl="0" indent="-3429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latin typeface="+mj-lt"/>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bg1">
                    <a:lumMod val="50000"/>
                  </a:schemeClr>
                </a:solidFill>
              </a:rPr>
              <a:t>Load the Message Catalog ID list by each IoT device in this IoT Hub</a:t>
            </a:r>
          </a:p>
          <a:p>
            <a:r>
              <a:rPr lang="en-US" dirty="0">
                <a:solidFill>
                  <a:schemeClr val="bg1">
                    <a:lumMod val="50000"/>
                  </a:schemeClr>
                </a:solidFill>
              </a:rPr>
              <a:t>Validate the coming message by Device ID and Message Catalog ID</a:t>
            </a:r>
          </a:p>
          <a:p>
            <a:r>
              <a:rPr lang="en-US" dirty="0">
                <a:solidFill>
                  <a:schemeClr val="bg1">
                    <a:lumMod val="50000"/>
                  </a:schemeClr>
                </a:solidFill>
              </a:rPr>
              <a:t>Pass this message to the next module, or drop it if it is invalidate.</a:t>
            </a:r>
          </a:p>
        </p:txBody>
      </p:sp>
      <p:sp>
        <p:nvSpPr>
          <p:cNvPr id="5" name="Rectangle: Rounded Corners 4"/>
          <p:cNvSpPr/>
          <p:nvPr/>
        </p:nvSpPr>
        <p:spPr bwMode="auto">
          <a:xfrm>
            <a:off x="474431" y="2330818"/>
            <a:ext cx="2137603" cy="796462"/>
          </a:xfrm>
          <a:prstGeom prst="roundRect">
            <a:avLst/>
          </a:prstGeom>
          <a:solidFill>
            <a:srgbClr val="3366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IoT Hub</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2197012" y="3855909"/>
            <a:ext cx="2137603" cy="504213"/>
          </a:xfrm>
          <a:prstGeom prst="roundRect">
            <a:avLst/>
          </a:prstGeom>
          <a:solidFill>
            <a:schemeClr val="bg2">
              <a:lumMod val="50000"/>
              <a:lumOff val="5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IoT Device ID 1</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p:cNvSpPr/>
          <p:nvPr/>
        </p:nvSpPr>
        <p:spPr bwMode="auto">
          <a:xfrm>
            <a:off x="5836765" y="3265477"/>
            <a:ext cx="2853864" cy="504213"/>
          </a:xfrm>
          <a:prstGeom prst="roundRect">
            <a:avLst/>
          </a:prstGeom>
          <a:solidFill>
            <a:srgbClr val="92D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Message Catalog ID 1</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269240" y="1589154"/>
            <a:ext cx="1717791" cy="400110"/>
          </a:xfrm>
          <a:prstGeom prst="rect">
            <a:avLst/>
          </a:prstGeom>
          <a:noFill/>
        </p:spPr>
        <p:txBody>
          <a:bodyPr wrap="square">
            <a:spAutoFit/>
          </a:bodyPr>
          <a:lstStyle/>
          <a:p>
            <a:pPr marL="280121" lvl="0" indent="-280121" defTabSz="914367">
              <a:spcAft>
                <a:spcPts val="2353"/>
              </a:spcAft>
              <a:buFont typeface="Arial" panose="020B0604020202020204" pitchFamily="34" charset="0"/>
              <a:buChar char="•"/>
              <a:defRPr/>
            </a:pPr>
            <a:r>
              <a:rPr lang="en-US" sz="2000" kern="0" dirty="0">
                <a:solidFill>
                  <a:srgbClr val="969696"/>
                </a:solidFill>
                <a:latin typeface="+mj-lt"/>
              </a:rPr>
              <a:t>Hierarchy</a:t>
            </a:r>
          </a:p>
        </p:txBody>
      </p:sp>
      <p:sp>
        <p:nvSpPr>
          <p:cNvPr id="15" name="Rectangle: Rounded Corners 14"/>
          <p:cNvSpPr/>
          <p:nvPr/>
        </p:nvSpPr>
        <p:spPr bwMode="auto">
          <a:xfrm>
            <a:off x="2197011" y="4624853"/>
            <a:ext cx="2137603" cy="504213"/>
          </a:xfrm>
          <a:prstGeom prst="roundRect">
            <a:avLst/>
          </a:prstGeom>
          <a:solidFill>
            <a:schemeClr val="bg2">
              <a:lumMod val="50000"/>
              <a:lumOff val="5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IoT Device ID 2</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p:cNvSpPr/>
          <p:nvPr/>
        </p:nvSpPr>
        <p:spPr bwMode="auto">
          <a:xfrm>
            <a:off x="2197011" y="5349868"/>
            <a:ext cx="2137603" cy="504213"/>
          </a:xfrm>
          <a:prstGeom prst="roundRect">
            <a:avLst/>
          </a:prstGeom>
          <a:solidFill>
            <a:schemeClr val="bg2">
              <a:lumMod val="50000"/>
              <a:lumOff val="5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IoT Device ID 3</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p:cNvCxnSpPr>
            <a:stCxn id="5" idx="2"/>
          </p:cNvCxnSpPr>
          <p:nvPr/>
        </p:nvCxnSpPr>
        <p:spPr>
          <a:xfrm flipH="1">
            <a:off x="1543231" y="3127280"/>
            <a:ext cx="2" cy="3190110"/>
          </a:xfrm>
          <a:prstGeom prst="line">
            <a:avLst/>
          </a:prstGeom>
          <a:ln w="381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8" idx="1"/>
          </p:cNvCxnSpPr>
          <p:nvPr/>
        </p:nvCxnSpPr>
        <p:spPr>
          <a:xfrm>
            <a:off x="1543232" y="4108015"/>
            <a:ext cx="653780" cy="1"/>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p:cNvSpPr/>
          <p:nvPr/>
        </p:nvSpPr>
        <p:spPr bwMode="auto">
          <a:xfrm>
            <a:off x="2197011" y="6065283"/>
            <a:ext cx="2137603" cy="504213"/>
          </a:xfrm>
          <a:prstGeom prst="roundRect">
            <a:avLst/>
          </a:prstGeom>
          <a:solidFill>
            <a:schemeClr val="bg2">
              <a:lumMod val="50000"/>
              <a:lumOff val="5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a:endCxn id="15" idx="1"/>
          </p:cNvCxnSpPr>
          <p:nvPr/>
        </p:nvCxnSpPr>
        <p:spPr>
          <a:xfrm>
            <a:off x="1543232" y="4876960"/>
            <a:ext cx="653779" cy="0"/>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543232" y="5601974"/>
            <a:ext cx="653779" cy="0"/>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1"/>
          </p:cNvCxnSpPr>
          <p:nvPr/>
        </p:nvCxnSpPr>
        <p:spPr>
          <a:xfrm>
            <a:off x="1543232" y="6317390"/>
            <a:ext cx="653779" cy="0"/>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p:cNvSpPr/>
          <p:nvPr/>
        </p:nvSpPr>
        <p:spPr bwMode="auto">
          <a:xfrm>
            <a:off x="5836765" y="3953586"/>
            <a:ext cx="2853864" cy="504213"/>
          </a:xfrm>
          <a:prstGeom prst="roundRect">
            <a:avLst/>
          </a:prstGeom>
          <a:solidFill>
            <a:srgbClr val="92D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Message Catalog ID 2</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p:cNvSpPr/>
          <p:nvPr/>
        </p:nvSpPr>
        <p:spPr bwMode="auto">
          <a:xfrm>
            <a:off x="5836765" y="4676387"/>
            <a:ext cx="2853864" cy="504213"/>
          </a:xfrm>
          <a:prstGeom prst="roundRect">
            <a:avLst/>
          </a:prstGeom>
          <a:solidFill>
            <a:srgbClr val="92D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Message Catalog ID 3</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Rounded Corners 49"/>
          <p:cNvSpPr/>
          <p:nvPr/>
        </p:nvSpPr>
        <p:spPr bwMode="auto">
          <a:xfrm>
            <a:off x="5836765" y="5399188"/>
            <a:ext cx="2853864" cy="504213"/>
          </a:xfrm>
          <a:prstGeom prst="roundRect">
            <a:avLst/>
          </a:prstGeom>
          <a:solidFill>
            <a:srgbClr val="92D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Message Catalog ID 4</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p:cNvCxnSpPr/>
          <p:nvPr/>
        </p:nvCxnSpPr>
        <p:spPr>
          <a:xfrm>
            <a:off x="5210694" y="3517582"/>
            <a:ext cx="653780" cy="1"/>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210694" y="4286527"/>
            <a:ext cx="653779" cy="0"/>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210694" y="5011541"/>
            <a:ext cx="653779" cy="0"/>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210694" y="5726957"/>
            <a:ext cx="653779" cy="0"/>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p:cNvSpPr/>
          <p:nvPr/>
        </p:nvSpPr>
        <p:spPr bwMode="auto">
          <a:xfrm>
            <a:off x="5836765" y="6114603"/>
            <a:ext cx="2853864" cy="504213"/>
          </a:xfrm>
          <a:prstGeom prst="roundRect">
            <a:avLst/>
          </a:prstGeom>
          <a:solidFill>
            <a:srgbClr val="92D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TW" kern="0" dirty="0">
                <a:gradFill>
                  <a:gsLst>
                    <a:gs pos="0">
                      <a:srgbClr val="FFFFFF"/>
                    </a:gs>
                    <a:gs pos="100000">
                      <a:srgbClr val="FFFFFF"/>
                    </a:gs>
                  </a:gsLst>
                  <a:lin ang="5400000" scaled="0"/>
                </a:gradFill>
                <a:ea typeface="Segoe UI" pitchFamily="34" charset="0"/>
                <a:cs typeface="Segoe UI" pitchFamily="34" charset="0"/>
              </a:rPr>
              <a:t>…</a:t>
            </a:r>
            <a:endParaRPr lang="zh-TW" alt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Arrow Connector 55"/>
          <p:cNvCxnSpPr/>
          <p:nvPr/>
        </p:nvCxnSpPr>
        <p:spPr>
          <a:xfrm>
            <a:off x="5210694" y="6366708"/>
            <a:ext cx="653780" cy="1"/>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210693" y="3517582"/>
            <a:ext cx="1" cy="2849126"/>
          </a:xfrm>
          <a:prstGeom prst="line">
            <a:avLst/>
          </a:prstGeom>
          <a:ln w="381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15" idx="3"/>
          </p:cNvCxnSpPr>
          <p:nvPr/>
        </p:nvCxnSpPr>
        <p:spPr>
          <a:xfrm flipH="1">
            <a:off x="4334614" y="4876960"/>
            <a:ext cx="876079" cy="0"/>
          </a:xfrm>
          <a:prstGeom prst="line">
            <a:avLst/>
          </a:prstGeom>
          <a:ln w="381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827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1" y="487"/>
            <a:ext cx="12192000" cy="12777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itle 1"/>
          <p:cNvSpPr txBox="1">
            <a:spLocks/>
          </p:cNvSpPr>
          <p:nvPr/>
        </p:nvSpPr>
        <p:spPr>
          <a:xfrm>
            <a:off x="269240" y="289958"/>
            <a:ext cx="11922761" cy="962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705" spc="-100" dirty="0">
                <a:solidFill>
                  <a:srgbClr val="FFFFFF"/>
                </a:solidFill>
              </a:rPr>
              <a:t>3</a:t>
            </a:r>
            <a:r>
              <a:rPr kumimoji="0" lang="en-US" sz="4705" b="0" i="0" u="none" strike="noStrike" kern="1200" cap="none" spc="-100" normalizeH="0" baseline="0" noProof="0" dirty="0">
                <a:ln w="3175">
                  <a:noFill/>
                </a:ln>
                <a:solidFill>
                  <a:srgbClr val="FFFFFF"/>
                </a:solidFill>
                <a:effectLst/>
                <a:uLnTx/>
                <a:uFillTx/>
                <a:latin typeface="+mj-lt"/>
                <a:ea typeface="+mn-ea"/>
                <a:cs typeface="Segoe UI" pitchFamily="34" charset="0"/>
              </a:rPr>
              <a:t>. Alarm Rule Engine</a:t>
            </a:r>
          </a:p>
        </p:txBody>
      </p:sp>
      <p:sp>
        <p:nvSpPr>
          <p:cNvPr id="6" name="Content Placeholder 7"/>
          <p:cNvSpPr txBox="1">
            <a:spLocks/>
          </p:cNvSpPr>
          <p:nvPr/>
        </p:nvSpPr>
        <p:spPr>
          <a:xfrm>
            <a:off x="453537" y="1541513"/>
            <a:ext cx="10063128" cy="256070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Use the 3</a:t>
            </a:r>
            <a:r>
              <a:rPr kumimoji="0" lang="en-US" sz="2000" b="0" i="0" u="none" strike="noStrike" kern="1200" cap="none" spc="0" normalizeH="0" baseline="30000" noProof="0" dirty="0">
                <a:ln>
                  <a:noFill/>
                </a:ln>
                <a:gradFill>
                  <a:gsLst>
                    <a:gs pos="1250">
                      <a:srgbClr val="505050"/>
                    </a:gs>
                    <a:gs pos="100000">
                      <a:srgbClr val="505050"/>
                    </a:gs>
                  </a:gsLst>
                  <a:lin ang="5400000" scaled="0"/>
                </a:gradFill>
                <a:effectLst/>
                <a:uLnTx/>
                <a:uFillTx/>
                <a:latin typeface="Segoe UI Light"/>
                <a:ea typeface="+mn-ea"/>
                <a:cs typeface="+mn-cs"/>
              </a:rPr>
              <a:t>rd</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open source library - Yet Another Rules Engine for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.Net</a:t>
            </a:r>
            <a:endParaRPr lang="en-US" sz="2000" dirty="0">
              <a:gradFill>
                <a:gsLst>
                  <a:gs pos="1250">
                    <a:srgbClr val="505050"/>
                  </a:gs>
                  <a:gs pos="100000">
                    <a:srgbClr val="505050"/>
                  </a:gs>
                </a:gsLst>
                <a:lin ang="5400000" scaled="0"/>
              </a:gradFill>
              <a:latin typeface="Segoe UI Light"/>
            </a:endParaRPr>
          </a:p>
          <a:p>
            <a:pPr marL="0" lvl="0" indent="0">
              <a:buNone/>
              <a:defRPr/>
            </a:pPr>
            <a:r>
              <a:rPr lang="en-US" sz="2000" dirty="0">
                <a:gradFill>
                  <a:gsLst>
                    <a:gs pos="1250">
                      <a:srgbClr val="505050"/>
                    </a:gs>
                    <a:gs pos="100000">
                      <a:srgbClr val="505050"/>
                    </a:gs>
                  </a:gsLst>
                  <a:lin ang="5400000" scaled="0"/>
                </a:gradFill>
                <a:hlinkClick r:id="rId3"/>
              </a:rPr>
              <a:t>https://www.nuget.org/packages/YetAnotherRulesEngine/</a:t>
            </a:r>
            <a:endParaRPr lang="en-US" sz="2000" dirty="0">
              <a:gradFill>
                <a:gsLst>
                  <a:gs pos="1250">
                    <a:srgbClr val="505050"/>
                  </a:gs>
                  <a:gs pos="100000">
                    <a:srgbClr val="505050"/>
                  </a:gs>
                </a:gsLst>
                <a:lin ang="5400000" scaled="0"/>
              </a:gradFill>
              <a:hlinkClick r:id="rId4"/>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Real-time message processing in the Rule Engine</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Time Window with a interval setting</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Send a Alarm Message to </a:t>
            </a:r>
            <a:r>
              <a:rPr lang="en-US" sz="2000" dirty="0" err="1">
                <a:gradFill>
                  <a:gsLst>
                    <a:gs pos="1250">
                      <a:srgbClr val="505050"/>
                    </a:gs>
                    <a:gs pos="100000">
                      <a:srgbClr val="505050"/>
                    </a:gs>
                  </a:gsLst>
                  <a:lin ang="5400000" scaled="0"/>
                </a:gradFill>
                <a:latin typeface="Segoe UI Light"/>
              </a:rPr>
              <a:t>OpsAlarm</a:t>
            </a:r>
            <a:r>
              <a:rPr lang="en-US" sz="2000" dirty="0">
                <a:gradFill>
                  <a:gsLst>
                    <a:gs pos="1250">
                      <a:srgbClr val="505050"/>
                    </a:gs>
                    <a:gs pos="100000">
                      <a:srgbClr val="505050"/>
                    </a:gs>
                  </a:gsLst>
                  <a:lin ang="5400000" scaled="0"/>
                </a:gradFill>
                <a:latin typeface="Segoe UI Light"/>
              </a:rPr>
              <a:t> when the engine was detected an Alarm.</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sz="2000" dirty="0">
                <a:gradFill>
                  <a:gsLst>
                    <a:gs pos="1250">
                      <a:srgbClr val="505050"/>
                    </a:gs>
                    <a:gs pos="100000">
                      <a:srgbClr val="505050"/>
                    </a:gs>
                  </a:gsLst>
                  <a:lin ang="5400000" scaled="0"/>
                </a:gradFill>
                <a:latin typeface="Segoe UI Light"/>
              </a:rPr>
              <a:t>Store the Alarm Message as historic alarm</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sz="400" dirty="0">
              <a:gradFill>
                <a:gsLst>
                  <a:gs pos="1250">
                    <a:srgbClr val="505050"/>
                  </a:gs>
                  <a:gs pos="100000">
                    <a:srgbClr val="505050"/>
                  </a:gs>
                </a:gsLst>
                <a:lin ang="5400000" scaled="0"/>
              </a:gradFill>
              <a:latin typeface="Segoe UI Light"/>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NZ"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7656647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COLOR TEMPLATE">
  <a:themeElements>
    <a:clrScheme name="Custom 3">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277DFF"/>
      </a:hlink>
      <a:folHlink>
        <a:srgbClr val="00317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4.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8F43AC-9FDF-4189-B876-57D49BA90CDC}"/>
</file>

<file path=customXml/itemProps2.xml><?xml version="1.0" encoding="utf-8"?>
<ds:datastoreItem xmlns:ds="http://schemas.openxmlformats.org/officeDocument/2006/customXml" ds:itemID="{A7AD13A5-7164-4636-869F-ABAA0D6EE063}">
  <ds:schemaRefs>
    <ds:schemaRef ds:uri="http://schemas.microsoft.com/office/2006/documentManagement/types"/>
    <ds:schemaRef ds:uri="http://schemas.microsoft.com/office/infopath/2007/PartnerControls"/>
    <ds:schemaRef ds:uri="6d43041c-b26d-434e-9e55-1cfb9192bf3d"/>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12566</TotalTime>
  <Words>1639</Words>
  <Application>Microsoft Office PowerPoint</Application>
  <PresentationFormat>Widescreen</PresentationFormat>
  <Paragraphs>298</Paragraphs>
  <Slides>20</Slides>
  <Notes>20</Notes>
  <HiddenSlides>0</HiddenSlides>
  <MMClips>0</MMClips>
  <ScaleCrop>false</ScaleCrop>
  <HeadingPairs>
    <vt:vector size="8" baseType="variant">
      <vt:variant>
        <vt:lpstr>Fonts Used</vt:lpstr>
      </vt:variant>
      <vt:variant>
        <vt:i4>16</vt:i4>
      </vt:variant>
      <vt:variant>
        <vt:lpstr>Theme</vt:lpstr>
      </vt:variant>
      <vt:variant>
        <vt:i4>14</vt:i4>
      </vt:variant>
      <vt:variant>
        <vt:lpstr>Embedded OLE Servers</vt:lpstr>
      </vt:variant>
      <vt:variant>
        <vt:i4>1</vt:i4>
      </vt:variant>
      <vt:variant>
        <vt:lpstr>Slide Titles</vt:lpstr>
      </vt:variant>
      <vt:variant>
        <vt:i4>20</vt:i4>
      </vt:variant>
    </vt:vector>
  </HeadingPairs>
  <TitlesOfParts>
    <vt:vector size="51" baseType="lpstr">
      <vt:lpstr>Avenir LT Pro 45 Book</vt:lpstr>
      <vt:lpstr>ＭＳ Ｐゴシック</vt:lpstr>
      <vt:lpstr>ＭＳ Ｐゴシック</vt:lpstr>
      <vt:lpstr>Segoe Pro</vt:lpstr>
      <vt:lpstr>Segoe Pro Light</vt:lpstr>
      <vt:lpstr>Segoe UI Light (Headings)</vt:lpstr>
      <vt:lpstr>新細明體</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COLOR TEMPLATE</vt:lpstr>
      <vt:lpstr>WHITE TEMPLATE</vt:lpstr>
      <vt:lpstr>think-cell Slide</vt:lpstr>
      <vt:lpstr>Connected Device Studio IoT Hub Receiver</vt:lpstr>
      <vt:lpstr>Architecture</vt:lpstr>
      <vt:lpstr>IoT Hub Receiver</vt:lpstr>
      <vt:lpstr>PowerPoint Presentation</vt:lpstr>
      <vt:lpstr>PowerPoint Presentation</vt:lpstr>
      <vt:lpstr>Event Processor Host</vt:lpstr>
      <vt:lpstr>Flow</vt:lpstr>
      <vt:lpstr>PowerPoint Presentation</vt:lpstr>
      <vt:lpstr>PowerPoint Presentation</vt:lpstr>
      <vt:lpstr>Flow</vt:lpstr>
      <vt:lpstr>Send Alarm Message</vt:lpstr>
      <vt:lpstr>PowerPoint Presentation</vt:lpstr>
      <vt:lpstr>Message Document</vt:lpstr>
      <vt:lpstr>Alarm Document</vt:lpstr>
      <vt:lpstr>PowerPoint Presentation</vt:lpstr>
      <vt:lpstr>PowerPoint Presentation</vt:lpstr>
      <vt:lpstr>PowerPoint Presentation</vt:lpstr>
      <vt:lpstr>PowerPoint Presentation</vt:lpstr>
      <vt:lpstr>What the next we can do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Walker Lin (ManpowerGroup Taiwan)</cp:lastModifiedBy>
  <cp:revision>683</cp:revision>
  <dcterms:created xsi:type="dcterms:W3CDTF">2016-10-18T07:42:08Z</dcterms:created>
  <dcterms:modified xsi:type="dcterms:W3CDTF">2017-06-13T08:00:13Z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